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97" r:id="rId3"/>
    <p:sldId id="296" r:id="rId4"/>
    <p:sldId id="295" r:id="rId5"/>
    <p:sldId id="287" r:id="rId6"/>
    <p:sldId id="284" r:id="rId7"/>
    <p:sldId id="271" r:id="rId8"/>
    <p:sldId id="288" r:id="rId9"/>
    <p:sldId id="274" r:id="rId10"/>
    <p:sldId id="269" r:id="rId11"/>
    <p:sldId id="275" r:id="rId12"/>
    <p:sldId id="270" r:id="rId13"/>
    <p:sldId id="280" r:id="rId14"/>
    <p:sldId id="292" r:id="rId15"/>
    <p:sldId id="298" r:id="rId16"/>
    <p:sldId id="293" r:id="rId17"/>
    <p:sldId id="276" r:id="rId18"/>
    <p:sldId id="281" r:id="rId19"/>
    <p:sldId id="294" r:id="rId20"/>
    <p:sldId id="256" r:id="rId21"/>
    <p:sldId id="263" r:id="rId22"/>
    <p:sldId id="261" r:id="rId23"/>
    <p:sldId id="291" r:id="rId24"/>
    <p:sldId id="264" r:id="rId25"/>
    <p:sldId id="26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16" autoAdjust="0"/>
    <p:restoredTop sz="94660"/>
  </p:normalViewPr>
  <p:slideViewPr>
    <p:cSldViewPr snapToGrid="0">
      <p:cViewPr varScale="1">
        <p:scale>
          <a:sx n="64" d="100"/>
          <a:sy n="64" d="100"/>
        </p:scale>
        <p:origin x="70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gif>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9F0FD-A05A-4F94-866D-352BBF8C790A}" type="datetimeFigureOut">
              <a:rPr lang="en-US" smtClean="0"/>
              <a:t>2/11/2019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6F991C-898D-4EB2-BCB9-7079465F41F0}" type="slidenum">
              <a:rPr lang="en-US" smtClean="0"/>
              <a:t>‹#›</a:t>
            </a:fld>
            <a:endParaRPr lang="en-US"/>
          </a:p>
        </p:txBody>
      </p:sp>
    </p:spTree>
    <p:extLst>
      <p:ext uri="{BB962C8B-B14F-4D97-AF65-F5344CB8AC3E}">
        <p14:creationId xmlns:p14="http://schemas.microsoft.com/office/powerpoint/2010/main" val="2888567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have followed up on hearing the list on the radio station, but many of us started with something like this.   And if you think about as a data person, we ‘got to know’ this data VERY well over time.   Who appeared only one time?   This Elton John guy has a lot of big songs…</a:t>
            </a:r>
          </a:p>
        </p:txBody>
      </p:sp>
      <p:sp>
        <p:nvSpPr>
          <p:cNvPr id="4" name="Slide Number Placeholder 3"/>
          <p:cNvSpPr>
            <a:spLocks noGrp="1"/>
          </p:cNvSpPr>
          <p:nvPr>
            <p:ph type="sldNum" sz="quarter" idx="10"/>
          </p:nvPr>
        </p:nvSpPr>
        <p:spPr/>
        <p:txBody>
          <a:bodyPr/>
          <a:lstStyle/>
          <a:p>
            <a:fld id="{CD9642B5-841B-4161-94DC-74B5A5DB0D00}" type="slidenum">
              <a:rPr lang="en-US" smtClean="0"/>
              <a:t>5</a:t>
            </a:fld>
            <a:endParaRPr lang="en-US"/>
          </a:p>
        </p:txBody>
      </p:sp>
    </p:spTree>
    <p:extLst>
      <p:ext uri="{BB962C8B-B14F-4D97-AF65-F5344CB8AC3E}">
        <p14:creationId xmlns:p14="http://schemas.microsoft.com/office/powerpoint/2010/main" val="16473275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Transitioning from “Lists of Records” between B2B world and the B2C world, we are now into “Lists of Fans” and how to understand, influence and grow those lists.   </a:t>
            </a:r>
          </a:p>
        </p:txBody>
      </p:sp>
      <p:sp>
        <p:nvSpPr>
          <p:cNvPr id="4" name="Slide Number Placeholder 3"/>
          <p:cNvSpPr>
            <a:spLocks noGrp="1"/>
          </p:cNvSpPr>
          <p:nvPr>
            <p:ph type="sldNum" sz="quarter" idx="10"/>
          </p:nvPr>
        </p:nvSpPr>
        <p:spPr/>
        <p:txBody>
          <a:bodyPr/>
          <a:lstStyle/>
          <a:p>
            <a:fld id="{CD9642B5-841B-4161-94DC-74B5A5DB0D00}" type="slidenum">
              <a:rPr lang="en-US" smtClean="0"/>
              <a:t>16</a:t>
            </a:fld>
            <a:endParaRPr lang="en-US"/>
          </a:p>
        </p:txBody>
      </p:sp>
    </p:spTree>
    <p:extLst>
      <p:ext uri="{BB962C8B-B14F-4D97-AF65-F5344CB8AC3E}">
        <p14:creationId xmlns:p14="http://schemas.microsoft.com/office/powerpoint/2010/main" val="27683943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Converse ‘footprint’ represents the size of a band’s audience/influence in a certain town.  </a:t>
            </a:r>
          </a:p>
          <a:p>
            <a:r>
              <a:rPr lang="en-US" dirty="0"/>
              <a:t>	</a:t>
            </a:r>
          </a:p>
          <a:p>
            <a:r>
              <a:rPr lang="en-US" dirty="0"/>
              <a:t>Data and visualization - tools to resolve conflicts and reduce uncertainty for the best of the product/audience!  </a:t>
            </a:r>
          </a:p>
          <a:p>
            <a:endParaRPr lang="en-US" dirty="0"/>
          </a:p>
          <a:p>
            <a:r>
              <a:rPr lang="en-US" dirty="0"/>
              <a:t>Labels and managers have access to data on most every project.  Have them send you what will help from Facebook, YouTube, Twitter analytics pages; Next Big Sound (Screen shot); Spotify data; </a:t>
            </a:r>
            <a:r>
              <a:rPr lang="en-US" dirty="0" err="1"/>
              <a:t>Shazam</a:t>
            </a:r>
            <a:r>
              <a:rPr lang="en-US" dirty="0"/>
              <a:t> and others.  </a:t>
            </a:r>
          </a:p>
          <a:p>
            <a:endParaRPr lang="en-US" dirty="0"/>
          </a:p>
          <a:p>
            <a:r>
              <a:rPr lang="en-US" dirty="0"/>
              <a:t>Third party sources such as Soundcharts, </a:t>
            </a:r>
            <a:r>
              <a:rPr lang="en-US" dirty="0" err="1"/>
              <a:t>Spinitron</a:t>
            </a:r>
            <a:r>
              <a:rPr lang="en-US" dirty="0"/>
              <a:t>, Rotten Tomatoes, Pandora, Amazon ranking</a:t>
            </a:r>
          </a:p>
          <a:p>
            <a:endParaRPr lang="en-US" dirty="0"/>
          </a:p>
          <a:p>
            <a:r>
              <a:rPr lang="en-US" dirty="0"/>
              <a:t>To establish a footprint (converse slide) like the Geiger/</a:t>
            </a:r>
            <a:r>
              <a:rPr lang="en-US" dirty="0" err="1"/>
              <a:t>Tollette</a:t>
            </a:r>
            <a:r>
              <a:rPr lang="en-US" dirty="0"/>
              <a:t> conversation… </a:t>
            </a:r>
          </a:p>
          <a:p>
            <a:endParaRPr lang="en-US" dirty="0"/>
          </a:p>
          <a:p>
            <a:r>
              <a:rPr lang="en-US" dirty="0"/>
              <a:t>Copyright hopefully has a similar binding force like social media.  (or the music?)</a:t>
            </a:r>
          </a:p>
          <a:p>
            <a:endParaRPr lang="en-US" dirty="0"/>
          </a:p>
        </p:txBody>
      </p:sp>
      <p:sp>
        <p:nvSpPr>
          <p:cNvPr id="4" name="Slide Number Placeholder 3"/>
          <p:cNvSpPr>
            <a:spLocks noGrp="1"/>
          </p:cNvSpPr>
          <p:nvPr>
            <p:ph type="sldNum" sz="quarter" idx="10"/>
          </p:nvPr>
        </p:nvSpPr>
        <p:spPr/>
        <p:txBody>
          <a:bodyPr/>
          <a:lstStyle/>
          <a:p>
            <a:fld id="{CD9642B5-841B-4161-94DC-74B5A5DB0D00}" type="slidenum">
              <a:rPr lang="en-US" smtClean="0"/>
              <a:t>17</a:t>
            </a:fld>
            <a:endParaRPr lang="en-US"/>
          </a:p>
        </p:txBody>
      </p:sp>
    </p:spTree>
    <p:extLst>
      <p:ext uri="{BB962C8B-B14F-4D97-AF65-F5344CB8AC3E}">
        <p14:creationId xmlns:p14="http://schemas.microsoft.com/office/powerpoint/2010/main" val="18649870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btw here’s a glimpse of my vinyl collection sorted by year.   Is this a normal distribution with results centered around a median value of 1986 (MD at WUSB)?  Or does it show a drastic decrease in spending/acquisition after 1981 and another in the early 90s?  Different levels of detail in “bins” show different info.   The Pre-1975 bin is skewed my brother’s albums. Purple for Prince, Red for the Cars.  Made using Excel and R programming language/R Studio Interface (r-project.org).   I show you this to remind you that DATA IS PEOPLE.  You have to look at the granular info and put it into context if at all possible.   </a:t>
            </a:r>
          </a:p>
          <a:p>
            <a:endParaRPr lang="en-US" dirty="0"/>
          </a:p>
          <a:p>
            <a:r>
              <a:rPr lang="en-US" dirty="0"/>
              <a:t>This analysis also shows the </a:t>
            </a:r>
            <a:r>
              <a:rPr lang="en-US" b="1" dirty="0"/>
              <a:t>limitations</a:t>
            </a:r>
            <a:r>
              <a:rPr lang="en-US" dirty="0"/>
              <a:t> of data – how could you know all the info above.  It sure is relevant though.  Small data is data that is too detailed or undetectable by computers.  Always remember that </a:t>
            </a:r>
            <a:r>
              <a:rPr lang="en-US" b="1" dirty="0"/>
              <a:t>data is people </a:t>
            </a:r>
            <a:r>
              <a:rPr lang="en-US" dirty="0"/>
              <a:t>(spoiler alert)!</a:t>
            </a:r>
          </a:p>
          <a:p>
            <a:endParaRPr lang="en-US" dirty="0"/>
          </a:p>
        </p:txBody>
      </p:sp>
      <p:sp>
        <p:nvSpPr>
          <p:cNvPr id="4" name="Slide Number Placeholder 3"/>
          <p:cNvSpPr>
            <a:spLocks noGrp="1"/>
          </p:cNvSpPr>
          <p:nvPr>
            <p:ph type="sldNum" sz="quarter" idx="10"/>
          </p:nvPr>
        </p:nvSpPr>
        <p:spPr/>
        <p:txBody>
          <a:bodyPr/>
          <a:lstStyle/>
          <a:p>
            <a:fld id="{CD9642B5-841B-4161-94DC-74B5A5DB0D00}" type="slidenum">
              <a:rPr lang="en-US" smtClean="0"/>
              <a:t>18</a:t>
            </a:fld>
            <a:endParaRPr lang="en-US"/>
          </a:p>
        </p:txBody>
      </p:sp>
    </p:spTree>
    <p:extLst>
      <p:ext uri="{BB962C8B-B14F-4D97-AF65-F5344CB8AC3E}">
        <p14:creationId xmlns:p14="http://schemas.microsoft.com/office/powerpoint/2010/main" val="41303996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Edward Lee Spotify presentation of user behavior at </a:t>
            </a:r>
            <a:r>
              <a:rPr lang="en-US" dirty="0" err="1"/>
              <a:t>Plotcon</a:t>
            </a:r>
            <a:r>
              <a:rPr lang="en-US" dirty="0"/>
              <a:t>.  </a:t>
            </a:r>
          </a:p>
        </p:txBody>
      </p:sp>
      <p:sp>
        <p:nvSpPr>
          <p:cNvPr id="4" name="Slide Number Placeholder 3"/>
          <p:cNvSpPr>
            <a:spLocks noGrp="1"/>
          </p:cNvSpPr>
          <p:nvPr>
            <p:ph type="sldNum" sz="quarter" idx="10"/>
          </p:nvPr>
        </p:nvSpPr>
        <p:spPr/>
        <p:txBody>
          <a:bodyPr/>
          <a:lstStyle/>
          <a:p>
            <a:fld id="{CD9642B5-841B-4161-94DC-74B5A5DB0D00}" type="slidenum">
              <a:rPr lang="en-US" smtClean="0"/>
              <a:t>23</a:t>
            </a:fld>
            <a:endParaRPr lang="en-US"/>
          </a:p>
        </p:txBody>
      </p:sp>
    </p:spTree>
    <p:extLst>
      <p:ext uri="{BB962C8B-B14F-4D97-AF65-F5344CB8AC3E}">
        <p14:creationId xmlns:p14="http://schemas.microsoft.com/office/powerpoint/2010/main" val="145039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Shroud of Turin - a list of records made in 1972 when I was 6-7 years old.  As soon as we start to take in data, we fit it to a “model.”  This list shows my model had flaws – I didn’t remember all the songs I wanted to list.  EVERY DATA BASE is built on a </a:t>
            </a:r>
            <a:r>
              <a:rPr lang="en-US" b="1" dirty="0"/>
              <a:t>model</a:t>
            </a:r>
            <a:r>
              <a:rPr lang="en-US" dirty="0"/>
              <a:t> of what that data shows in reality.  </a:t>
            </a:r>
          </a:p>
        </p:txBody>
      </p:sp>
      <p:sp>
        <p:nvSpPr>
          <p:cNvPr id="4" name="Slide Number Placeholder 3"/>
          <p:cNvSpPr>
            <a:spLocks noGrp="1"/>
          </p:cNvSpPr>
          <p:nvPr>
            <p:ph type="sldNum" sz="quarter" idx="10"/>
          </p:nvPr>
        </p:nvSpPr>
        <p:spPr/>
        <p:txBody>
          <a:bodyPr/>
          <a:lstStyle/>
          <a:p>
            <a:fld id="{CD9642B5-841B-4161-94DC-74B5A5DB0D00}" type="slidenum">
              <a:rPr lang="en-US" smtClean="0"/>
              <a:t>6</a:t>
            </a:fld>
            <a:endParaRPr lang="en-US"/>
          </a:p>
        </p:txBody>
      </p:sp>
    </p:spTree>
    <p:extLst>
      <p:ext uri="{BB962C8B-B14F-4D97-AF65-F5344CB8AC3E}">
        <p14:creationId xmlns:p14="http://schemas.microsoft.com/office/powerpoint/2010/main" val="4288200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Compiling/averaging all the music on a diverse, block-programmed college radio station to CREATE a “playlist” is data science – what is the mechanism for counting, deciding ties, etc.   There’s a ton of human-decisions in this, and there should be.  Data is people!</a:t>
            </a:r>
          </a:p>
        </p:txBody>
      </p:sp>
      <p:sp>
        <p:nvSpPr>
          <p:cNvPr id="4" name="Slide Number Placeholder 3"/>
          <p:cNvSpPr>
            <a:spLocks noGrp="1"/>
          </p:cNvSpPr>
          <p:nvPr>
            <p:ph type="sldNum" sz="quarter" idx="10"/>
          </p:nvPr>
        </p:nvSpPr>
        <p:spPr/>
        <p:txBody>
          <a:bodyPr/>
          <a:lstStyle/>
          <a:p>
            <a:fld id="{CD9642B5-841B-4161-94DC-74B5A5DB0D00}" type="slidenum">
              <a:rPr lang="en-US" smtClean="0"/>
              <a:t>7</a:t>
            </a:fld>
            <a:endParaRPr lang="en-US"/>
          </a:p>
        </p:txBody>
      </p:sp>
    </p:spTree>
    <p:extLst>
      <p:ext uri="{BB962C8B-B14F-4D97-AF65-F5344CB8AC3E}">
        <p14:creationId xmlns:p14="http://schemas.microsoft.com/office/powerpoint/2010/main" val="3713090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promotion, the job is to herd all these lists on to the right artist in the right week, better than the other promo people.   </a:t>
            </a:r>
          </a:p>
        </p:txBody>
      </p:sp>
      <p:sp>
        <p:nvSpPr>
          <p:cNvPr id="4" name="Slide Number Placeholder 3"/>
          <p:cNvSpPr>
            <a:spLocks noGrp="1"/>
          </p:cNvSpPr>
          <p:nvPr>
            <p:ph type="sldNum" sz="quarter" idx="10"/>
          </p:nvPr>
        </p:nvSpPr>
        <p:spPr/>
        <p:txBody>
          <a:bodyPr/>
          <a:lstStyle/>
          <a:p>
            <a:fld id="{CD9642B5-841B-4161-94DC-74B5A5DB0D00}" type="slidenum">
              <a:rPr lang="en-US" smtClean="0"/>
              <a:t>8</a:t>
            </a:fld>
            <a:endParaRPr lang="en-US"/>
          </a:p>
        </p:txBody>
      </p:sp>
    </p:spTree>
    <p:extLst>
      <p:ext uri="{BB962C8B-B14F-4D97-AF65-F5344CB8AC3E}">
        <p14:creationId xmlns:p14="http://schemas.microsoft.com/office/powerpoint/2010/main" val="3146266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Lists of lists – doing promotion and comparing lists of lists… my first data visualizations in music were Venn diagrams that enabled the folks working with me to immediately see how two records’ lists compared to each other.   </a:t>
            </a:r>
          </a:p>
        </p:txBody>
      </p:sp>
      <p:sp>
        <p:nvSpPr>
          <p:cNvPr id="4" name="Slide Number Placeholder 3"/>
          <p:cNvSpPr>
            <a:spLocks noGrp="1"/>
          </p:cNvSpPr>
          <p:nvPr>
            <p:ph type="sldNum" sz="quarter" idx="10"/>
          </p:nvPr>
        </p:nvSpPr>
        <p:spPr/>
        <p:txBody>
          <a:bodyPr/>
          <a:lstStyle/>
          <a:p>
            <a:fld id="{CD9642B5-841B-4161-94DC-74B5A5DB0D00}" type="slidenum">
              <a:rPr lang="en-US" smtClean="0"/>
              <a:t>9</a:t>
            </a:fld>
            <a:endParaRPr lang="en-US"/>
          </a:p>
        </p:txBody>
      </p:sp>
    </p:spTree>
    <p:extLst>
      <p:ext uri="{BB962C8B-B14F-4D97-AF65-F5344CB8AC3E}">
        <p14:creationId xmlns:p14="http://schemas.microsoft.com/office/powerpoint/2010/main" val="407486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ultimate “list of records” was Napster.  Made us realize that the whole history of music can be contained easily in a database.  The industry changes brought on by Napster reduced work opportunities for people like me.   So I got into data, and I was excited to see (next slide).  </a:t>
            </a:r>
          </a:p>
        </p:txBody>
      </p:sp>
      <p:sp>
        <p:nvSpPr>
          <p:cNvPr id="4" name="Slide Number Placeholder 3"/>
          <p:cNvSpPr>
            <a:spLocks noGrp="1"/>
          </p:cNvSpPr>
          <p:nvPr>
            <p:ph type="sldNum" sz="quarter" idx="10"/>
          </p:nvPr>
        </p:nvSpPr>
        <p:spPr/>
        <p:txBody>
          <a:bodyPr/>
          <a:lstStyle/>
          <a:p>
            <a:fld id="{CD9642B5-841B-4161-94DC-74B5A5DB0D00}" type="slidenum">
              <a:rPr lang="en-US" smtClean="0"/>
              <a:t>10</a:t>
            </a:fld>
            <a:endParaRPr lang="en-US"/>
          </a:p>
        </p:txBody>
      </p:sp>
    </p:spTree>
    <p:extLst>
      <p:ext uri="{BB962C8B-B14F-4D97-AF65-F5344CB8AC3E}">
        <p14:creationId xmlns:p14="http://schemas.microsoft.com/office/powerpoint/2010/main" val="1056655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Lists of releases getting smaller… but over here, social media, blogging, and tech in general are EXPLODING.   And I think, I can do that… I’m already into this idea of multi-media, driving streams/traffic with social, etc.  (Playing for Change on World Café in 2010.  But the writing was on the wall… </a:t>
            </a:r>
          </a:p>
        </p:txBody>
      </p:sp>
      <p:sp>
        <p:nvSpPr>
          <p:cNvPr id="4" name="Slide Number Placeholder 3"/>
          <p:cNvSpPr>
            <a:spLocks noGrp="1"/>
          </p:cNvSpPr>
          <p:nvPr>
            <p:ph type="sldNum" sz="quarter" idx="10"/>
          </p:nvPr>
        </p:nvSpPr>
        <p:spPr/>
        <p:txBody>
          <a:bodyPr/>
          <a:lstStyle/>
          <a:p>
            <a:fld id="{CD9642B5-841B-4161-94DC-74B5A5DB0D00}" type="slidenum">
              <a:rPr lang="en-US" smtClean="0"/>
              <a:t>11</a:t>
            </a:fld>
            <a:endParaRPr lang="en-US"/>
          </a:p>
        </p:txBody>
      </p:sp>
    </p:spTree>
    <p:extLst>
      <p:ext uri="{BB962C8B-B14F-4D97-AF65-F5344CB8AC3E}">
        <p14:creationId xmlns:p14="http://schemas.microsoft.com/office/powerpoint/2010/main" val="35870952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got into data, the idea of two tables being compared came up again and again… this is one of the lightbulb moments.  We are just dealing with tables, rows and columns, no matter what sort of strange idea (“bizarre mentation” as steely </a:t>
            </a:r>
            <a:r>
              <a:rPr lang="en-US" dirty="0" err="1"/>
              <a:t>dan</a:t>
            </a:r>
            <a:r>
              <a:rPr lang="en-US" dirty="0"/>
              <a:t> once said) or algorithm is going into creating this list.   We each bring our own “model” to how we look at the world, and that subjectivity is often reflected in the data.   </a:t>
            </a:r>
          </a:p>
        </p:txBody>
      </p:sp>
      <p:sp>
        <p:nvSpPr>
          <p:cNvPr id="4" name="Slide Number Placeholder 3"/>
          <p:cNvSpPr>
            <a:spLocks noGrp="1"/>
          </p:cNvSpPr>
          <p:nvPr>
            <p:ph type="sldNum" sz="quarter" idx="10"/>
          </p:nvPr>
        </p:nvSpPr>
        <p:spPr/>
        <p:txBody>
          <a:bodyPr/>
          <a:lstStyle/>
          <a:p>
            <a:fld id="{CD9642B5-841B-4161-94DC-74B5A5DB0D00}" type="slidenum">
              <a:rPr lang="en-US" smtClean="0"/>
              <a:t>12</a:t>
            </a:fld>
            <a:endParaRPr lang="en-US"/>
          </a:p>
        </p:txBody>
      </p:sp>
    </p:spTree>
    <p:extLst>
      <p:ext uri="{BB962C8B-B14F-4D97-AF65-F5344CB8AC3E}">
        <p14:creationId xmlns:p14="http://schemas.microsoft.com/office/powerpoint/2010/main" val="2571346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industry is consumed by a special kind of “list of records.”   Napster enables comparison of my version of the world with yours, instantaneously.  But it’s still just lists of records.  </a:t>
            </a:r>
          </a:p>
          <a:p>
            <a:endParaRPr lang="en-US" dirty="0"/>
          </a:p>
          <a:p>
            <a:r>
              <a:rPr lang="en-US" dirty="0"/>
              <a:t>And of course these lists of records had a big impact on the previous idea about lists and data.   Now lists of records being released got smaller… </a:t>
            </a:r>
          </a:p>
        </p:txBody>
      </p:sp>
      <p:sp>
        <p:nvSpPr>
          <p:cNvPr id="4" name="Slide Number Placeholder 3"/>
          <p:cNvSpPr>
            <a:spLocks noGrp="1"/>
          </p:cNvSpPr>
          <p:nvPr>
            <p:ph type="sldNum" sz="quarter" idx="10"/>
          </p:nvPr>
        </p:nvSpPr>
        <p:spPr/>
        <p:txBody>
          <a:bodyPr/>
          <a:lstStyle/>
          <a:p>
            <a:fld id="{CD9642B5-841B-4161-94DC-74B5A5DB0D00}" type="slidenum">
              <a:rPr lang="en-US" smtClean="0"/>
              <a:t>13</a:t>
            </a:fld>
            <a:endParaRPr lang="en-US"/>
          </a:p>
        </p:txBody>
      </p:sp>
    </p:spTree>
    <p:extLst>
      <p:ext uri="{BB962C8B-B14F-4D97-AF65-F5344CB8AC3E}">
        <p14:creationId xmlns:p14="http://schemas.microsoft.com/office/powerpoint/2010/main" val="295643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22A2F-62AF-4165-AE4F-5E82DD1EE6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87FF187-7578-4E71-8C85-A5B83B5C3A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5FCC2F3-804A-439D-BC01-B8240611BD68}"/>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5" name="Footer Placeholder 4">
            <a:extLst>
              <a:ext uri="{FF2B5EF4-FFF2-40B4-BE49-F238E27FC236}">
                <a16:creationId xmlns:a16="http://schemas.microsoft.com/office/drawing/2014/main" id="{8CC3E95A-1806-4575-BFF0-F4ACDF980E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253136-9691-4C85-AF33-520A55155818}"/>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37988945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0E33C-CF0B-41A2-8955-CA989179684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061A5C-AB48-4345-A5F1-A925CC16A9E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5D2557-3679-4161-A6A6-848683208BEB}"/>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5" name="Footer Placeholder 4">
            <a:extLst>
              <a:ext uri="{FF2B5EF4-FFF2-40B4-BE49-F238E27FC236}">
                <a16:creationId xmlns:a16="http://schemas.microsoft.com/office/drawing/2014/main" id="{1AAEEE21-028B-4ED9-9C20-FAA0B54DCA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388697-3B03-4113-BB69-2C3595239A1D}"/>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3292207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87E3C3-045D-427A-ADA7-2F352C59C8C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26188E-FC27-4E70-AF1C-6764749DEB0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9E0040-F1EF-439A-B747-19FE29459912}"/>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5" name="Footer Placeholder 4">
            <a:extLst>
              <a:ext uri="{FF2B5EF4-FFF2-40B4-BE49-F238E27FC236}">
                <a16:creationId xmlns:a16="http://schemas.microsoft.com/office/drawing/2014/main" id="{2BE10C22-677A-4332-81B2-D015C59283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190BAF-9395-4B41-87AD-1D2B5A1F1670}"/>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1247896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518E6-DEE9-4C82-B964-BD9549127A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124DFD-8BD9-4E8E-89D3-3E1A25676FC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646A96-EFEA-4239-B57C-C311BD4C979A}"/>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5" name="Footer Placeholder 4">
            <a:extLst>
              <a:ext uri="{FF2B5EF4-FFF2-40B4-BE49-F238E27FC236}">
                <a16:creationId xmlns:a16="http://schemas.microsoft.com/office/drawing/2014/main" id="{675022B5-24ED-4D4E-AD6F-3860C75B28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BE18D1-EE4F-4637-B8B3-9D49D222A7FA}"/>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750139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444AC-E42E-47B7-AE98-42278EA8CE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0664B7-F26B-4D3E-91DA-FC83D0DACE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D8E76FA-3612-4C5B-8446-E93048726B8C}"/>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5" name="Footer Placeholder 4">
            <a:extLst>
              <a:ext uri="{FF2B5EF4-FFF2-40B4-BE49-F238E27FC236}">
                <a16:creationId xmlns:a16="http://schemas.microsoft.com/office/drawing/2014/main" id="{82DAFDB6-330D-4935-B1EA-65183543A4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CAD0BF-BCAC-45F7-858F-EF767FFA2489}"/>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15823408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EDFC6-18A7-40A8-B28B-EEF7480CBD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B6D3E1-8181-465C-B2F3-5C81C244BB2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789E787-4F5F-4B66-B429-86B8C5B6886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82213F8-6D37-425B-B344-92D6A22C62EC}"/>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6" name="Footer Placeholder 5">
            <a:extLst>
              <a:ext uri="{FF2B5EF4-FFF2-40B4-BE49-F238E27FC236}">
                <a16:creationId xmlns:a16="http://schemas.microsoft.com/office/drawing/2014/main" id="{F13B312B-0B92-419A-80BA-A47433A70E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E804E5-2008-4FB7-803A-34742C927FD8}"/>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2651577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D6A0B-8DD5-4E4E-BB55-81B317FECE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504F264-402D-4BF4-81A0-2417207F34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1D1C265-F20E-46E9-BD2B-767A05C5F9B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D4A33E9-57EC-437A-B63D-E647113665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463FF62-18EF-463E-8152-B58DD3C2C9C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B6FECFA-5B92-4269-AE85-91B5DFC78334}"/>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8" name="Footer Placeholder 7">
            <a:extLst>
              <a:ext uri="{FF2B5EF4-FFF2-40B4-BE49-F238E27FC236}">
                <a16:creationId xmlns:a16="http://schemas.microsoft.com/office/drawing/2014/main" id="{07DD74EC-34F6-44BF-A065-D4B4EB7A73E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71897B4-FF2A-4E15-93B4-C24C7E6798F7}"/>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1017165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F076C-5ADF-435F-81D3-EB1066D90F1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33FA67-C67B-45C5-A103-5927BB164170}"/>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4" name="Footer Placeholder 3">
            <a:extLst>
              <a:ext uri="{FF2B5EF4-FFF2-40B4-BE49-F238E27FC236}">
                <a16:creationId xmlns:a16="http://schemas.microsoft.com/office/drawing/2014/main" id="{AD977171-BA9D-4038-BA5A-02BBAA81B7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A88BF-603C-4A6D-9E54-8D603D367868}"/>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1376881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1E4192E-5177-4B66-8274-96E0259959DF}"/>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3" name="Footer Placeholder 2">
            <a:extLst>
              <a:ext uri="{FF2B5EF4-FFF2-40B4-BE49-F238E27FC236}">
                <a16:creationId xmlns:a16="http://schemas.microsoft.com/office/drawing/2014/main" id="{3DBED85A-E2DE-41F4-AE6C-A8C6AA1D235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E6998D-DF15-4D07-B9EA-60090E620237}"/>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1224957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72823-5E9E-4E07-BB36-69B411E863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0B5232-CC5E-4168-A090-5F9558320C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2B128E-F27B-45DE-91E9-5B224F2466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7807F0F-8C80-469D-BE84-EA39DD66DB4F}"/>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6" name="Footer Placeholder 5">
            <a:extLst>
              <a:ext uri="{FF2B5EF4-FFF2-40B4-BE49-F238E27FC236}">
                <a16:creationId xmlns:a16="http://schemas.microsoft.com/office/drawing/2014/main" id="{F16D52DE-9731-4908-8BE0-3AD6DB71AC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9AD768-453F-4CE2-8247-934822BBE47C}"/>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13319198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9372-90E7-4801-AB6D-CD04B2BBA6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8C8CA4-A3F9-47F2-9524-01D563180D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BC366D-3B38-40B0-9525-567454C9E0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B172D99-4CD8-44D5-B674-FE7164AAF57C}"/>
              </a:ext>
            </a:extLst>
          </p:cNvPr>
          <p:cNvSpPr>
            <a:spLocks noGrp="1"/>
          </p:cNvSpPr>
          <p:nvPr>
            <p:ph type="dt" sz="half" idx="10"/>
          </p:nvPr>
        </p:nvSpPr>
        <p:spPr/>
        <p:txBody>
          <a:bodyPr/>
          <a:lstStyle/>
          <a:p>
            <a:fld id="{801540D6-D9FA-4227-AEDD-BDBCE4C7E273}" type="datetimeFigureOut">
              <a:rPr lang="en-US" smtClean="0"/>
              <a:t>2/11/2019</a:t>
            </a:fld>
            <a:endParaRPr lang="en-US"/>
          </a:p>
        </p:txBody>
      </p:sp>
      <p:sp>
        <p:nvSpPr>
          <p:cNvPr id="6" name="Footer Placeholder 5">
            <a:extLst>
              <a:ext uri="{FF2B5EF4-FFF2-40B4-BE49-F238E27FC236}">
                <a16:creationId xmlns:a16="http://schemas.microsoft.com/office/drawing/2014/main" id="{7490207E-F36C-4776-A0F1-8718335E4E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A91262-BE97-4D44-9A10-D8CCB724FC8C}"/>
              </a:ext>
            </a:extLst>
          </p:cNvPr>
          <p:cNvSpPr>
            <a:spLocks noGrp="1"/>
          </p:cNvSpPr>
          <p:nvPr>
            <p:ph type="sldNum" sz="quarter" idx="12"/>
          </p:nvPr>
        </p:nvSpPr>
        <p:spPr/>
        <p:txBody>
          <a:bodyPr/>
          <a:lstStyle/>
          <a:p>
            <a:fld id="{F4DDB225-0847-41D6-A4F5-0B98B1772589}" type="slidenum">
              <a:rPr lang="en-US" smtClean="0"/>
              <a:t>‹#›</a:t>
            </a:fld>
            <a:endParaRPr lang="en-US"/>
          </a:p>
        </p:txBody>
      </p:sp>
    </p:spTree>
    <p:extLst>
      <p:ext uri="{BB962C8B-B14F-4D97-AF65-F5344CB8AC3E}">
        <p14:creationId xmlns:p14="http://schemas.microsoft.com/office/powerpoint/2010/main" val="1138883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CCEAB0-EACB-4F8D-8CC1-EFC57DA059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8F03FFD-2E9E-4F2F-A353-B103EA6699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E1DE49-830A-4A7E-BAC6-188D8F1AF6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1540D6-D9FA-4227-AEDD-BDBCE4C7E273}" type="datetimeFigureOut">
              <a:rPr lang="en-US" smtClean="0"/>
              <a:t>2/11/2019</a:t>
            </a:fld>
            <a:endParaRPr lang="en-US"/>
          </a:p>
        </p:txBody>
      </p:sp>
      <p:sp>
        <p:nvSpPr>
          <p:cNvPr id="5" name="Footer Placeholder 4">
            <a:extLst>
              <a:ext uri="{FF2B5EF4-FFF2-40B4-BE49-F238E27FC236}">
                <a16:creationId xmlns:a16="http://schemas.microsoft.com/office/drawing/2014/main" id="{9AFAC5A4-A3D1-4D7B-80A9-CCD2A0E14A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3044615-867C-4AA0-9185-6FC383BC15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DDB225-0847-41D6-A4F5-0B98B1772589}" type="slidenum">
              <a:rPr lang="en-US" smtClean="0"/>
              <a:t>‹#›</a:t>
            </a:fld>
            <a:endParaRPr lang="en-US"/>
          </a:p>
        </p:txBody>
      </p:sp>
    </p:spTree>
    <p:extLst>
      <p:ext uri="{BB962C8B-B14F-4D97-AF65-F5344CB8AC3E}">
        <p14:creationId xmlns:p14="http://schemas.microsoft.com/office/powerpoint/2010/main" val="12718457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32DE4-8F0E-4490-8F27-A1D27B815F80}"/>
              </a:ext>
            </a:extLst>
          </p:cNvPr>
          <p:cNvSpPr>
            <a:spLocks noGrp="1"/>
          </p:cNvSpPr>
          <p:nvPr>
            <p:ph type="title"/>
          </p:nvPr>
        </p:nvSpPr>
        <p:spPr/>
        <p:txBody>
          <a:bodyPr/>
          <a:lstStyle/>
          <a:p>
            <a:r>
              <a:rPr lang="en-US" dirty="0"/>
              <a:t>Agenda for Music Data talk at USC	</a:t>
            </a:r>
          </a:p>
        </p:txBody>
      </p:sp>
      <p:sp>
        <p:nvSpPr>
          <p:cNvPr id="3" name="Content Placeholder 2">
            <a:extLst>
              <a:ext uri="{FF2B5EF4-FFF2-40B4-BE49-F238E27FC236}">
                <a16:creationId xmlns:a16="http://schemas.microsoft.com/office/drawing/2014/main" id="{DD4A3FD7-CBB1-45F0-B77F-28CD437D4E47}"/>
              </a:ext>
            </a:extLst>
          </p:cNvPr>
          <p:cNvSpPr>
            <a:spLocks noGrp="1"/>
          </p:cNvSpPr>
          <p:nvPr>
            <p:ph idx="1"/>
          </p:nvPr>
        </p:nvSpPr>
        <p:spPr>
          <a:xfrm>
            <a:off x="934453" y="1672892"/>
            <a:ext cx="10515600" cy="4351338"/>
          </a:xfrm>
        </p:spPr>
        <p:txBody>
          <a:bodyPr>
            <a:normAutofit fontScale="92500" lnSpcReduction="10000"/>
          </a:bodyPr>
          <a:lstStyle/>
          <a:p>
            <a:r>
              <a:rPr lang="en-US" sz="2000" dirty="0"/>
              <a:t>Who I am and how I got into music, and how my consumption was connected to tech – vinyl, cassette, cd, stream – and the industry itself – radio, record stores, guitar stores, sheet music, the library.  </a:t>
            </a:r>
          </a:p>
          <a:p>
            <a:r>
              <a:rPr lang="en-US" sz="2000" dirty="0"/>
              <a:t>Converting from a fan to industry person and measuring all the activities of a person based on part one.  Data was an inherent part of being a fan and a promo person as people use lists.   </a:t>
            </a:r>
            <a:r>
              <a:rPr lang="en-US" sz="2000" b="1" dirty="0"/>
              <a:t>How do people make decisions about music?  </a:t>
            </a:r>
            <a:endParaRPr lang="en-US" sz="2000" dirty="0"/>
          </a:p>
          <a:p>
            <a:r>
              <a:rPr lang="en-US" sz="2000" dirty="0"/>
              <a:t>How music exists today as a data product, and if people make the lists then this is another example of “Data is People” – music business goals</a:t>
            </a:r>
          </a:p>
          <a:p>
            <a:r>
              <a:rPr lang="en-US" sz="2000" dirty="0"/>
              <a:t>The industry is set up as the apps vs. the content for the most part, and any time one goes into the other’s area, it can be perilous (Spotify signing artists, Sony Connect).  Tech/app company goals </a:t>
            </a:r>
          </a:p>
          <a:p>
            <a:r>
              <a:rPr lang="en-US" sz="2000" dirty="0"/>
              <a:t>But there’s a glut of data, and we all share it.  So streamers say to the content people, hire someone to go through this info and tell us what you find.  Alignment of goals/tasks between music and data companies. </a:t>
            </a:r>
          </a:p>
          <a:p>
            <a:r>
              <a:rPr lang="en-US" sz="2000" dirty="0"/>
              <a:t>Mastery of the delivery and promotion process by labels who are still trying to master the technical and cultural aspects of hardcore data analysis.  But as you now know, we are people who’ve been making lists since we are little kids and up for the challenge! </a:t>
            </a:r>
            <a:r>
              <a:rPr lang="en-US" sz="2000" b="1" dirty="0"/>
              <a:t>What future problems can R help solve? </a:t>
            </a:r>
            <a:endParaRPr lang="en-US" sz="2000" dirty="0"/>
          </a:p>
          <a:p>
            <a:endParaRPr lang="en-US" sz="2000" dirty="0"/>
          </a:p>
        </p:txBody>
      </p:sp>
    </p:spTree>
    <p:extLst>
      <p:ext uri="{BB962C8B-B14F-4D97-AF65-F5344CB8AC3E}">
        <p14:creationId xmlns:p14="http://schemas.microsoft.com/office/powerpoint/2010/main" val="3608862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481914" y="1489498"/>
            <a:ext cx="6700971" cy="4866580"/>
          </a:xfrm>
          <a:prstGeom prst="rect">
            <a:avLst/>
          </a:prstGeom>
        </p:spPr>
      </p:pic>
      <p:sp>
        <p:nvSpPr>
          <p:cNvPr id="3" name="TextBox 2"/>
          <p:cNvSpPr txBox="1"/>
          <p:nvPr/>
        </p:nvSpPr>
        <p:spPr>
          <a:xfrm>
            <a:off x="1077925" y="597317"/>
            <a:ext cx="9508950" cy="646331"/>
          </a:xfrm>
          <a:prstGeom prst="rect">
            <a:avLst/>
          </a:prstGeom>
          <a:noFill/>
        </p:spPr>
        <p:txBody>
          <a:bodyPr wrap="square" rtlCol="0">
            <a:spAutoFit/>
          </a:bodyPr>
          <a:lstStyle/>
          <a:p>
            <a:r>
              <a:rPr lang="en-US" sz="3600" dirty="0">
                <a:latin typeface="Arial Black" panose="020B0A04020102020204" pitchFamily="34" charset="0"/>
              </a:rPr>
              <a:t>Napster, </a:t>
            </a:r>
            <a:r>
              <a:rPr lang="en-US" sz="3600" dirty="0" err="1">
                <a:latin typeface="Arial Black" panose="020B0A04020102020204" pitchFamily="34" charset="0"/>
              </a:rPr>
              <a:t>Limewire</a:t>
            </a:r>
            <a:r>
              <a:rPr lang="en-US" sz="3600" dirty="0">
                <a:latin typeface="Arial Black" panose="020B0A04020102020204" pitchFamily="34" charset="0"/>
              </a:rPr>
              <a:t>, </a:t>
            </a:r>
            <a:r>
              <a:rPr lang="en-US" sz="3600" dirty="0" err="1">
                <a:latin typeface="Arial Black" panose="020B0A04020102020204" pitchFamily="34" charset="0"/>
              </a:rPr>
              <a:t>Kazaa</a:t>
            </a:r>
            <a:r>
              <a:rPr lang="en-US" sz="3600" dirty="0">
                <a:latin typeface="Arial Black" panose="020B0A04020102020204" pitchFamily="34" charset="0"/>
              </a:rPr>
              <a:t> – FU</a:t>
            </a:r>
          </a:p>
        </p:txBody>
      </p:sp>
      <p:pic>
        <p:nvPicPr>
          <p:cNvPr id="5" name="Picture 4"/>
          <p:cNvPicPr>
            <a:picLocks noChangeAspect="1"/>
          </p:cNvPicPr>
          <p:nvPr/>
        </p:nvPicPr>
        <p:blipFill>
          <a:blip r:embed="rId4"/>
          <a:stretch>
            <a:fillRect/>
          </a:stretch>
        </p:blipFill>
        <p:spPr>
          <a:xfrm>
            <a:off x="346587" y="498864"/>
            <a:ext cx="626807" cy="843238"/>
          </a:xfrm>
          <a:prstGeom prst="rect">
            <a:avLst/>
          </a:prstGeom>
        </p:spPr>
      </p:pic>
    </p:spTree>
    <p:extLst>
      <p:ext uri="{BB962C8B-B14F-4D97-AF65-F5344CB8AC3E}">
        <p14:creationId xmlns:p14="http://schemas.microsoft.com/office/powerpoint/2010/main" val="546156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91438" y="597317"/>
            <a:ext cx="10351517" cy="646331"/>
          </a:xfrm>
          <a:prstGeom prst="rect">
            <a:avLst/>
          </a:prstGeom>
          <a:noFill/>
        </p:spPr>
        <p:txBody>
          <a:bodyPr wrap="square" rtlCol="0">
            <a:spAutoFit/>
          </a:bodyPr>
          <a:lstStyle/>
          <a:p>
            <a:r>
              <a:rPr lang="en-US" sz="3600" dirty="0">
                <a:latin typeface="Arial Black" panose="020B0A04020102020204" pitchFamily="34" charset="0"/>
              </a:rPr>
              <a:t>AAA Slows, SXSW Interactive Explodes</a:t>
            </a:r>
          </a:p>
        </p:txBody>
      </p:sp>
      <p:pic>
        <p:nvPicPr>
          <p:cNvPr id="3" name="Picture 2"/>
          <p:cNvPicPr>
            <a:picLocks noChangeAspect="1"/>
          </p:cNvPicPr>
          <p:nvPr/>
        </p:nvPicPr>
        <p:blipFill>
          <a:blip r:embed="rId3"/>
          <a:stretch>
            <a:fillRect/>
          </a:stretch>
        </p:blipFill>
        <p:spPr>
          <a:xfrm>
            <a:off x="346587" y="498864"/>
            <a:ext cx="626807" cy="843238"/>
          </a:xfrm>
          <a:prstGeom prst="rect">
            <a:avLst/>
          </a:prstGeom>
        </p:spPr>
      </p:pic>
      <p:pic>
        <p:nvPicPr>
          <p:cNvPr id="6" name="Picture 5" descr="A picture containing screenshot&#10;&#10;Description generated with very high confidenc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541" y="1555415"/>
            <a:ext cx="4552523" cy="4031491"/>
          </a:xfrm>
          <a:prstGeom prst="rect">
            <a:avLst/>
          </a:prstGeom>
        </p:spPr>
      </p:pic>
      <p:pic>
        <p:nvPicPr>
          <p:cNvPr id="4098" name="Picture 2" descr="Image result for sxsw growth"/>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26211" y="1555415"/>
            <a:ext cx="5328660" cy="4031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32189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chronicle of eusebius"/>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8" name="Picture 4" descr="Image result for chronicle of eusebiu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15363" y="1342102"/>
            <a:ext cx="7234074" cy="502188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077925" y="597317"/>
            <a:ext cx="9508950" cy="646331"/>
          </a:xfrm>
          <a:prstGeom prst="rect">
            <a:avLst/>
          </a:prstGeom>
          <a:noFill/>
        </p:spPr>
        <p:txBody>
          <a:bodyPr wrap="square" rtlCol="0">
            <a:spAutoFit/>
          </a:bodyPr>
          <a:lstStyle/>
          <a:p>
            <a:r>
              <a:rPr lang="en-US" sz="3600" dirty="0">
                <a:latin typeface="Arial Black" panose="020B0A04020102020204" pitchFamily="34" charset="0"/>
              </a:rPr>
              <a:t>Civilization’s Oldest Tables</a:t>
            </a:r>
          </a:p>
        </p:txBody>
      </p:sp>
      <p:pic>
        <p:nvPicPr>
          <p:cNvPr id="6" name="Picture 5"/>
          <p:cNvPicPr>
            <a:picLocks noChangeAspect="1"/>
          </p:cNvPicPr>
          <p:nvPr/>
        </p:nvPicPr>
        <p:blipFill>
          <a:blip r:embed="rId4"/>
          <a:stretch>
            <a:fillRect/>
          </a:stretch>
        </p:blipFill>
        <p:spPr>
          <a:xfrm>
            <a:off x="346587" y="498864"/>
            <a:ext cx="626807" cy="843238"/>
          </a:xfrm>
          <a:prstGeom prst="rect">
            <a:avLst/>
          </a:prstGeom>
        </p:spPr>
      </p:pic>
    </p:spTree>
    <p:extLst>
      <p:ext uri="{BB962C8B-B14F-4D97-AF65-F5344CB8AC3E}">
        <p14:creationId xmlns:p14="http://schemas.microsoft.com/office/powerpoint/2010/main" val="1667368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59990" y="1595718"/>
            <a:ext cx="2373044" cy="4401205"/>
          </a:xfrm>
          <a:prstGeom prst="rect">
            <a:avLst/>
          </a:prstGeom>
          <a:noFill/>
        </p:spPr>
        <p:txBody>
          <a:bodyPr wrap="square" rtlCol="0">
            <a:spAutoFit/>
          </a:bodyPr>
          <a:lstStyle/>
          <a:p>
            <a:r>
              <a:rPr lang="en-US" sz="2000" dirty="0">
                <a:latin typeface="Arial Black" panose="020B0A04020102020204" pitchFamily="34" charset="0"/>
              </a:rPr>
              <a:t>When you search, sort, constrain, add an album cover, change spelling, etc. – you are interacting with a database that probably uses something like SQL on its ‘back end.’  </a:t>
            </a:r>
          </a:p>
        </p:txBody>
      </p:sp>
      <p:pic>
        <p:nvPicPr>
          <p:cNvPr id="5" name="Picture 4"/>
          <p:cNvPicPr>
            <a:picLocks noChangeAspect="1"/>
          </p:cNvPicPr>
          <p:nvPr/>
        </p:nvPicPr>
        <p:blipFill>
          <a:blip r:embed="rId3"/>
          <a:stretch>
            <a:fillRect/>
          </a:stretch>
        </p:blipFill>
        <p:spPr>
          <a:xfrm>
            <a:off x="3783107" y="1434353"/>
            <a:ext cx="7633945" cy="4294094"/>
          </a:xfrm>
          <a:prstGeom prst="rect">
            <a:avLst/>
          </a:prstGeom>
        </p:spPr>
      </p:pic>
      <p:sp>
        <p:nvSpPr>
          <p:cNvPr id="6" name="TextBox 5"/>
          <p:cNvSpPr txBox="1"/>
          <p:nvPr/>
        </p:nvSpPr>
        <p:spPr>
          <a:xfrm>
            <a:off x="1137649" y="597317"/>
            <a:ext cx="10624045" cy="646331"/>
          </a:xfrm>
          <a:prstGeom prst="rect">
            <a:avLst/>
          </a:prstGeom>
          <a:noFill/>
        </p:spPr>
        <p:txBody>
          <a:bodyPr wrap="square" rtlCol="0">
            <a:spAutoFit/>
          </a:bodyPr>
          <a:lstStyle/>
          <a:p>
            <a:r>
              <a:rPr lang="en-US" sz="3600" dirty="0">
                <a:latin typeface="Arial Black" panose="020B0A04020102020204" pitchFamily="34" charset="0"/>
              </a:rPr>
              <a:t>iTunes – Turns CDs into Data</a:t>
            </a:r>
          </a:p>
        </p:txBody>
      </p:sp>
      <p:pic>
        <p:nvPicPr>
          <p:cNvPr id="7" name="Picture 6"/>
          <p:cNvPicPr>
            <a:picLocks noChangeAspect="1"/>
          </p:cNvPicPr>
          <p:nvPr/>
        </p:nvPicPr>
        <p:blipFill>
          <a:blip r:embed="rId4"/>
          <a:stretch>
            <a:fillRect/>
          </a:stretch>
        </p:blipFill>
        <p:spPr>
          <a:xfrm>
            <a:off x="346587" y="498864"/>
            <a:ext cx="626807" cy="843238"/>
          </a:xfrm>
          <a:prstGeom prst="rect">
            <a:avLst/>
          </a:prstGeom>
        </p:spPr>
      </p:pic>
    </p:spTree>
    <p:extLst>
      <p:ext uri="{BB962C8B-B14F-4D97-AF65-F5344CB8AC3E}">
        <p14:creationId xmlns:p14="http://schemas.microsoft.com/office/powerpoint/2010/main" val="286947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37649" y="597317"/>
            <a:ext cx="10624045" cy="646331"/>
          </a:xfrm>
          <a:prstGeom prst="rect">
            <a:avLst/>
          </a:prstGeom>
          <a:noFill/>
        </p:spPr>
        <p:txBody>
          <a:bodyPr wrap="square" rtlCol="0">
            <a:spAutoFit/>
          </a:bodyPr>
          <a:lstStyle/>
          <a:p>
            <a:r>
              <a:rPr lang="en-US" sz="3600" dirty="0">
                <a:latin typeface="Arial Black" panose="020B0A04020102020204" pitchFamily="34" charset="0"/>
              </a:rPr>
              <a:t>DISCOGS – Turns LPs into Data</a:t>
            </a:r>
          </a:p>
        </p:txBody>
      </p:sp>
      <p:pic>
        <p:nvPicPr>
          <p:cNvPr id="4" name="Picture 3"/>
          <p:cNvPicPr>
            <a:picLocks noChangeAspect="1"/>
          </p:cNvPicPr>
          <p:nvPr/>
        </p:nvPicPr>
        <p:blipFill>
          <a:blip r:embed="rId2"/>
          <a:stretch>
            <a:fillRect/>
          </a:stretch>
        </p:blipFill>
        <p:spPr>
          <a:xfrm>
            <a:off x="346587" y="498864"/>
            <a:ext cx="626807" cy="843238"/>
          </a:xfrm>
          <a:prstGeom prst="rect">
            <a:avLst/>
          </a:prstGeom>
        </p:spPr>
      </p:pic>
      <p:pic>
        <p:nvPicPr>
          <p:cNvPr id="6" name="Picture 5" descr="A picture containing screenshot&#10;&#10;Description generated with very high confiden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9930" y="2825589"/>
            <a:ext cx="6918884" cy="3520476"/>
          </a:xfrm>
          <a:prstGeom prst="rect">
            <a:avLst/>
          </a:prstGeom>
        </p:spPr>
      </p:pic>
      <p:pic>
        <p:nvPicPr>
          <p:cNvPr id="10" name="Picture 9" descr="A screenshot of a computer&#10;&#10;Description generated with high confidenc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836" y="1440927"/>
            <a:ext cx="6333912" cy="3562825"/>
          </a:xfrm>
          <a:prstGeom prst="rect">
            <a:avLst/>
          </a:prstGeom>
        </p:spPr>
      </p:pic>
    </p:spTree>
    <p:extLst>
      <p:ext uri="{BB962C8B-B14F-4D97-AF65-F5344CB8AC3E}">
        <p14:creationId xmlns:p14="http://schemas.microsoft.com/office/powerpoint/2010/main" val="46272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D503F28-9054-444E-B972-E196BAE13856}"/>
              </a:ext>
            </a:extLst>
          </p:cNvPr>
          <p:cNvPicPr>
            <a:picLocks noChangeAspect="1"/>
          </p:cNvPicPr>
          <p:nvPr/>
        </p:nvPicPr>
        <p:blipFill>
          <a:blip r:embed="rId2"/>
          <a:stretch>
            <a:fillRect/>
          </a:stretch>
        </p:blipFill>
        <p:spPr>
          <a:xfrm>
            <a:off x="776415" y="790832"/>
            <a:ext cx="5414705" cy="5414705"/>
          </a:xfrm>
          <a:prstGeom prst="rect">
            <a:avLst/>
          </a:prstGeom>
        </p:spPr>
      </p:pic>
      <p:pic>
        <p:nvPicPr>
          <p:cNvPr id="3" name="Picture 2">
            <a:extLst>
              <a:ext uri="{FF2B5EF4-FFF2-40B4-BE49-F238E27FC236}">
                <a16:creationId xmlns:a16="http://schemas.microsoft.com/office/drawing/2014/main" id="{449A911E-C063-4B54-A97A-4B623261C711}"/>
              </a:ext>
            </a:extLst>
          </p:cNvPr>
          <p:cNvPicPr>
            <a:picLocks noChangeAspect="1"/>
          </p:cNvPicPr>
          <p:nvPr/>
        </p:nvPicPr>
        <p:blipFill>
          <a:blip r:embed="rId3"/>
          <a:stretch>
            <a:fillRect/>
          </a:stretch>
        </p:blipFill>
        <p:spPr>
          <a:xfrm>
            <a:off x="6547022" y="925533"/>
            <a:ext cx="5006933" cy="5006933"/>
          </a:xfrm>
          <a:prstGeom prst="rect">
            <a:avLst/>
          </a:prstGeom>
        </p:spPr>
      </p:pic>
    </p:spTree>
    <p:extLst>
      <p:ext uri="{BB962C8B-B14F-4D97-AF65-F5344CB8AC3E}">
        <p14:creationId xmlns:p14="http://schemas.microsoft.com/office/powerpoint/2010/main" val="30046687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rot="20741769">
            <a:off x="1596812" y="1524185"/>
            <a:ext cx="9049257" cy="3759779"/>
          </a:xfrm>
          <a:prstGeom prst="ellipse">
            <a:avLst/>
          </a:prstGeom>
          <a:solidFill>
            <a:schemeClr val="accent6">
              <a:lumMod val="60000"/>
              <a:lumOff val="4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rot="20741769">
            <a:off x="2125890" y="1937451"/>
            <a:ext cx="7991098" cy="2933247"/>
          </a:xfrm>
          <a:prstGeom prst="ellipse">
            <a:avLst/>
          </a:prstGeom>
          <a:solidFill>
            <a:schemeClr val="bg1">
              <a:lumMod val="8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8343901" y="5220964"/>
            <a:ext cx="1635368" cy="369332"/>
          </a:xfrm>
          <a:prstGeom prst="rect">
            <a:avLst/>
          </a:prstGeom>
          <a:noFill/>
        </p:spPr>
        <p:txBody>
          <a:bodyPr wrap="square" rtlCol="0">
            <a:spAutoFit/>
          </a:bodyPr>
          <a:lstStyle/>
          <a:p>
            <a:r>
              <a:rPr lang="en-US" dirty="0"/>
              <a:t>Physical Sales</a:t>
            </a:r>
          </a:p>
        </p:txBody>
      </p:sp>
      <p:sp>
        <p:nvSpPr>
          <p:cNvPr id="5" name="TextBox 4"/>
          <p:cNvSpPr txBox="1"/>
          <p:nvPr/>
        </p:nvSpPr>
        <p:spPr>
          <a:xfrm>
            <a:off x="4522177" y="5853625"/>
            <a:ext cx="1072662" cy="369332"/>
          </a:xfrm>
          <a:prstGeom prst="rect">
            <a:avLst/>
          </a:prstGeom>
          <a:noFill/>
        </p:spPr>
        <p:txBody>
          <a:bodyPr wrap="square" rtlCol="0">
            <a:spAutoFit/>
          </a:bodyPr>
          <a:lstStyle/>
          <a:p>
            <a:r>
              <a:rPr lang="en-US" dirty="0"/>
              <a:t>Syncs</a:t>
            </a:r>
          </a:p>
        </p:txBody>
      </p:sp>
      <p:sp>
        <p:nvSpPr>
          <p:cNvPr id="6" name="TextBox 5"/>
          <p:cNvSpPr txBox="1"/>
          <p:nvPr/>
        </p:nvSpPr>
        <p:spPr>
          <a:xfrm>
            <a:off x="495620" y="5551363"/>
            <a:ext cx="1689781" cy="369332"/>
          </a:xfrm>
          <a:prstGeom prst="rect">
            <a:avLst/>
          </a:prstGeom>
          <a:noFill/>
        </p:spPr>
        <p:txBody>
          <a:bodyPr wrap="square" rtlCol="0">
            <a:spAutoFit/>
          </a:bodyPr>
          <a:lstStyle/>
          <a:p>
            <a:r>
              <a:rPr lang="en-US" dirty="0"/>
              <a:t>Audio Streams</a:t>
            </a:r>
          </a:p>
        </p:txBody>
      </p:sp>
      <p:sp>
        <p:nvSpPr>
          <p:cNvPr id="7" name="TextBox 6"/>
          <p:cNvSpPr txBox="1"/>
          <p:nvPr/>
        </p:nvSpPr>
        <p:spPr>
          <a:xfrm>
            <a:off x="1258925" y="2085875"/>
            <a:ext cx="1290844" cy="369332"/>
          </a:xfrm>
          <a:prstGeom prst="rect">
            <a:avLst/>
          </a:prstGeom>
          <a:noFill/>
        </p:spPr>
        <p:txBody>
          <a:bodyPr wrap="square" rtlCol="0">
            <a:spAutoFit/>
          </a:bodyPr>
          <a:lstStyle/>
          <a:p>
            <a:r>
              <a:rPr lang="en-US" dirty="0"/>
              <a:t>Radio Spins</a:t>
            </a:r>
          </a:p>
        </p:txBody>
      </p:sp>
      <p:sp>
        <p:nvSpPr>
          <p:cNvPr id="8" name="TextBox 7"/>
          <p:cNvSpPr txBox="1"/>
          <p:nvPr/>
        </p:nvSpPr>
        <p:spPr>
          <a:xfrm>
            <a:off x="3540369" y="1146856"/>
            <a:ext cx="1957754" cy="369332"/>
          </a:xfrm>
          <a:prstGeom prst="rect">
            <a:avLst/>
          </a:prstGeom>
          <a:noFill/>
        </p:spPr>
        <p:txBody>
          <a:bodyPr wrap="square" rtlCol="0">
            <a:spAutoFit/>
          </a:bodyPr>
          <a:lstStyle/>
          <a:p>
            <a:r>
              <a:rPr lang="en-US" dirty="0"/>
              <a:t>Video Streams</a:t>
            </a:r>
          </a:p>
        </p:txBody>
      </p:sp>
      <p:sp>
        <p:nvSpPr>
          <p:cNvPr id="9" name="TextBox 8"/>
          <p:cNvSpPr txBox="1"/>
          <p:nvPr/>
        </p:nvSpPr>
        <p:spPr>
          <a:xfrm>
            <a:off x="1051578" y="362026"/>
            <a:ext cx="7292323" cy="646331"/>
          </a:xfrm>
          <a:prstGeom prst="rect">
            <a:avLst/>
          </a:prstGeom>
          <a:noFill/>
        </p:spPr>
        <p:txBody>
          <a:bodyPr wrap="square" rtlCol="0">
            <a:spAutoFit/>
          </a:bodyPr>
          <a:lstStyle/>
          <a:p>
            <a:r>
              <a:rPr lang="en-US" sz="3600" dirty="0">
                <a:latin typeface="Arial Black" panose="020B0A04020102020204" pitchFamily="34" charset="0"/>
              </a:rPr>
              <a:t>Music Data Eco System </a:t>
            </a:r>
          </a:p>
        </p:txBody>
      </p:sp>
      <p:sp>
        <p:nvSpPr>
          <p:cNvPr id="10" name="TextBox 9"/>
          <p:cNvSpPr txBox="1"/>
          <p:nvPr/>
        </p:nvSpPr>
        <p:spPr>
          <a:xfrm>
            <a:off x="4697739" y="3003645"/>
            <a:ext cx="2239107" cy="369332"/>
          </a:xfrm>
          <a:prstGeom prst="rect">
            <a:avLst/>
          </a:prstGeom>
          <a:noFill/>
        </p:spPr>
        <p:txBody>
          <a:bodyPr wrap="square" rtlCol="0">
            <a:spAutoFit/>
          </a:bodyPr>
          <a:lstStyle/>
          <a:p>
            <a:r>
              <a:rPr lang="en-US" dirty="0"/>
              <a:t>Fans/Listeners/Users</a:t>
            </a:r>
          </a:p>
        </p:txBody>
      </p:sp>
      <p:sp>
        <p:nvSpPr>
          <p:cNvPr id="11" name="TextBox 10"/>
          <p:cNvSpPr txBox="1"/>
          <p:nvPr/>
        </p:nvSpPr>
        <p:spPr>
          <a:xfrm>
            <a:off x="9027496" y="628043"/>
            <a:ext cx="1635368" cy="369332"/>
          </a:xfrm>
          <a:prstGeom prst="rect">
            <a:avLst/>
          </a:prstGeom>
          <a:noFill/>
        </p:spPr>
        <p:txBody>
          <a:bodyPr wrap="square" rtlCol="0">
            <a:spAutoFit/>
          </a:bodyPr>
          <a:lstStyle/>
          <a:p>
            <a:r>
              <a:rPr lang="en-US" dirty="0"/>
              <a:t>Merchandise</a:t>
            </a:r>
          </a:p>
        </p:txBody>
      </p:sp>
      <p:sp>
        <p:nvSpPr>
          <p:cNvPr id="12" name="TextBox 11"/>
          <p:cNvSpPr txBox="1"/>
          <p:nvPr/>
        </p:nvSpPr>
        <p:spPr>
          <a:xfrm>
            <a:off x="9733086" y="4095549"/>
            <a:ext cx="1635368" cy="369332"/>
          </a:xfrm>
          <a:prstGeom prst="rect">
            <a:avLst/>
          </a:prstGeom>
          <a:noFill/>
        </p:spPr>
        <p:txBody>
          <a:bodyPr wrap="square" rtlCol="0">
            <a:spAutoFit/>
          </a:bodyPr>
          <a:lstStyle/>
          <a:p>
            <a:r>
              <a:rPr lang="en-US" dirty="0"/>
              <a:t>Brands</a:t>
            </a:r>
          </a:p>
        </p:txBody>
      </p:sp>
      <p:sp>
        <p:nvSpPr>
          <p:cNvPr id="13" name="TextBox 12"/>
          <p:cNvSpPr txBox="1"/>
          <p:nvPr/>
        </p:nvSpPr>
        <p:spPr>
          <a:xfrm>
            <a:off x="6498893" y="5627722"/>
            <a:ext cx="1072662" cy="369332"/>
          </a:xfrm>
          <a:prstGeom prst="rect">
            <a:avLst/>
          </a:prstGeom>
          <a:noFill/>
        </p:spPr>
        <p:txBody>
          <a:bodyPr wrap="square" rtlCol="0">
            <a:spAutoFit/>
          </a:bodyPr>
          <a:lstStyle/>
          <a:p>
            <a:r>
              <a:rPr lang="en-US" dirty="0"/>
              <a:t>Tickets</a:t>
            </a:r>
          </a:p>
        </p:txBody>
      </p:sp>
      <p:cxnSp>
        <p:nvCxnSpPr>
          <p:cNvPr id="15" name="Straight Arrow Connector 14"/>
          <p:cNvCxnSpPr>
            <a:stCxn id="2" idx="1"/>
          </p:cNvCxnSpPr>
          <p:nvPr/>
        </p:nvCxnSpPr>
        <p:spPr>
          <a:xfrm flipH="1" flipV="1">
            <a:off x="2198077" y="2540977"/>
            <a:ext cx="494734" cy="3654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p:cNvCxnSpPr>
          <p:nvPr/>
        </p:nvCxnSpPr>
        <p:spPr>
          <a:xfrm>
            <a:off x="4158762" y="1516188"/>
            <a:ext cx="117231" cy="48134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9653954" y="1099038"/>
            <a:ext cx="191226" cy="37807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1464398" y="5012234"/>
            <a:ext cx="455575" cy="43082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cxnSpLocks/>
          </p:cNvCxnSpPr>
          <p:nvPr/>
        </p:nvCxnSpPr>
        <p:spPr>
          <a:xfrm>
            <a:off x="4873874" y="5627722"/>
            <a:ext cx="0" cy="26332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901962" y="5220964"/>
            <a:ext cx="0" cy="40675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cxnSpLocks/>
          </p:cNvCxnSpPr>
          <p:nvPr/>
        </p:nvCxnSpPr>
        <p:spPr>
          <a:xfrm>
            <a:off x="8669215" y="4659923"/>
            <a:ext cx="254977" cy="50662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cxnSpLocks/>
          </p:cNvCxnSpPr>
          <p:nvPr/>
        </p:nvCxnSpPr>
        <p:spPr>
          <a:xfrm>
            <a:off x="9845180" y="3815029"/>
            <a:ext cx="382712" cy="34916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7200900" y="1292442"/>
            <a:ext cx="1078518" cy="369332"/>
          </a:xfrm>
          <a:prstGeom prst="rect">
            <a:avLst/>
          </a:prstGeom>
          <a:noFill/>
        </p:spPr>
        <p:txBody>
          <a:bodyPr wrap="square" rtlCol="0">
            <a:spAutoFit/>
          </a:bodyPr>
          <a:lstStyle/>
          <a:p>
            <a:r>
              <a:rPr lang="en-US" dirty="0"/>
              <a:t>Sharing</a:t>
            </a:r>
          </a:p>
        </p:txBody>
      </p:sp>
      <p:sp>
        <p:nvSpPr>
          <p:cNvPr id="33" name="TextBox 32"/>
          <p:cNvSpPr txBox="1"/>
          <p:nvPr/>
        </p:nvSpPr>
        <p:spPr>
          <a:xfrm>
            <a:off x="3316166" y="5166543"/>
            <a:ext cx="1078518" cy="369332"/>
          </a:xfrm>
          <a:prstGeom prst="rect">
            <a:avLst/>
          </a:prstGeom>
          <a:noFill/>
        </p:spPr>
        <p:txBody>
          <a:bodyPr wrap="square" rtlCol="0">
            <a:spAutoFit/>
          </a:bodyPr>
          <a:lstStyle/>
          <a:p>
            <a:r>
              <a:rPr lang="en-US" dirty="0"/>
              <a:t>Sharing</a:t>
            </a:r>
          </a:p>
        </p:txBody>
      </p:sp>
      <p:sp>
        <p:nvSpPr>
          <p:cNvPr id="34" name="TextBox 33"/>
          <p:cNvSpPr txBox="1"/>
          <p:nvPr/>
        </p:nvSpPr>
        <p:spPr>
          <a:xfrm>
            <a:off x="2915322" y="3669659"/>
            <a:ext cx="5006547" cy="369332"/>
          </a:xfrm>
          <a:prstGeom prst="rect">
            <a:avLst/>
          </a:prstGeom>
          <a:noFill/>
        </p:spPr>
        <p:txBody>
          <a:bodyPr wrap="square" rtlCol="0">
            <a:spAutoFit/>
          </a:bodyPr>
          <a:lstStyle/>
          <a:p>
            <a:r>
              <a:rPr lang="en-US" dirty="0"/>
              <a:t>All encompassed by Social Media (and copyright?)</a:t>
            </a:r>
          </a:p>
        </p:txBody>
      </p:sp>
      <p:pic>
        <p:nvPicPr>
          <p:cNvPr id="26" name="Picture 25"/>
          <p:cNvPicPr>
            <a:picLocks noChangeAspect="1"/>
          </p:cNvPicPr>
          <p:nvPr/>
        </p:nvPicPr>
        <p:blipFill>
          <a:blip r:embed="rId3"/>
          <a:stretch>
            <a:fillRect/>
          </a:stretch>
        </p:blipFill>
        <p:spPr>
          <a:xfrm>
            <a:off x="367983" y="302992"/>
            <a:ext cx="626807" cy="843238"/>
          </a:xfrm>
          <a:prstGeom prst="rect">
            <a:avLst/>
          </a:prstGeom>
        </p:spPr>
      </p:pic>
    </p:spTree>
    <p:extLst>
      <p:ext uri="{BB962C8B-B14F-4D97-AF65-F5344CB8AC3E}">
        <p14:creationId xmlns:p14="http://schemas.microsoft.com/office/powerpoint/2010/main" val="2314040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person, map&#10;&#10;Description generated with very high confidence"/>
          <p:cNvPicPr>
            <a:picLocks noChangeAspect="1"/>
          </p:cNvPicPr>
          <p:nvPr/>
        </p:nvPicPr>
        <p:blipFill rotWithShape="1">
          <a:blip r:embed="rId3">
            <a:extLst>
              <a:ext uri="{28A0092B-C50C-407E-A947-70E740481C1C}">
                <a14:useLocalDpi xmlns:a14="http://schemas.microsoft.com/office/drawing/2010/main" val="0"/>
              </a:ext>
            </a:extLst>
          </a:blip>
          <a:srcRect t="11418" b="6764"/>
          <a:stretch/>
        </p:blipFill>
        <p:spPr>
          <a:xfrm>
            <a:off x="20" y="10"/>
            <a:ext cx="12191980" cy="6857990"/>
          </a:xfrm>
          <a:prstGeom prst="rect">
            <a:avLst/>
          </a:prstGeom>
        </p:spPr>
      </p:pic>
      <p:pic>
        <p:nvPicPr>
          <p:cNvPr id="35" name="Picture 34"/>
          <p:cNvPicPr>
            <a:picLocks noChangeAspect="1"/>
          </p:cNvPicPr>
          <p:nvPr/>
        </p:nvPicPr>
        <p:blipFill>
          <a:blip r:embed="rId4"/>
          <a:stretch>
            <a:fillRect/>
          </a:stretch>
        </p:blipFill>
        <p:spPr>
          <a:xfrm>
            <a:off x="173903" y="158380"/>
            <a:ext cx="626807" cy="843238"/>
          </a:xfrm>
          <a:prstGeom prst="rect">
            <a:avLst/>
          </a:prstGeom>
        </p:spPr>
      </p:pic>
    </p:spTree>
    <p:extLst>
      <p:ext uri="{BB962C8B-B14F-4D97-AF65-F5344CB8AC3E}">
        <p14:creationId xmlns:p14="http://schemas.microsoft.com/office/powerpoint/2010/main" val="35173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78740" y="603520"/>
            <a:ext cx="9763433" cy="646331"/>
          </a:xfrm>
          <a:prstGeom prst="rect">
            <a:avLst/>
          </a:prstGeom>
          <a:noFill/>
        </p:spPr>
        <p:txBody>
          <a:bodyPr wrap="square" rtlCol="0">
            <a:spAutoFit/>
          </a:bodyPr>
          <a:lstStyle/>
          <a:p>
            <a:r>
              <a:rPr lang="en-US" sz="3600" dirty="0">
                <a:latin typeface="Arial Black" panose="020B0A04020102020204" pitchFamily="34" charset="0"/>
              </a:rPr>
              <a:t>Data Visualization – DISCOGs Data</a:t>
            </a:r>
          </a:p>
        </p:txBody>
      </p:sp>
      <p:pic>
        <p:nvPicPr>
          <p:cNvPr id="5" name="Picture 4"/>
          <p:cNvPicPr>
            <a:picLocks noChangeAspect="1"/>
          </p:cNvPicPr>
          <p:nvPr/>
        </p:nvPicPr>
        <p:blipFill>
          <a:blip r:embed="rId3"/>
          <a:stretch>
            <a:fillRect/>
          </a:stretch>
        </p:blipFill>
        <p:spPr>
          <a:xfrm>
            <a:off x="346587" y="498864"/>
            <a:ext cx="626807" cy="843238"/>
          </a:xfrm>
          <a:prstGeom prst="rect">
            <a:avLst/>
          </a:prstGeom>
        </p:spPr>
      </p:pic>
      <p:pic>
        <p:nvPicPr>
          <p:cNvPr id="2" name="Picture 1"/>
          <p:cNvPicPr>
            <a:picLocks noChangeAspect="1"/>
          </p:cNvPicPr>
          <p:nvPr/>
        </p:nvPicPr>
        <p:blipFill>
          <a:blip r:embed="rId4"/>
          <a:stretch>
            <a:fillRect/>
          </a:stretch>
        </p:blipFill>
        <p:spPr>
          <a:xfrm>
            <a:off x="659990" y="1721812"/>
            <a:ext cx="4953429" cy="3878916"/>
          </a:xfrm>
          <a:prstGeom prst="rect">
            <a:avLst/>
          </a:prstGeom>
        </p:spPr>
      </p:pic>
      <p:pic>
        <p:nvPicPr>
          <p:cNvPr id="3" name="Picture 2"/>
          <p:cNvPicPr>
            <a:picLocks noChangeAspect="1"/>
          </p:cNvPicPr>
          <p:nvPr/>
        </p:nvPicPr>
        <p:blipFill>
          <a:blip r:embed="rId5"/>
          <a:stretch>
            <a:fillRect/>
          </a:stretch>
        </p:blipFill>
        <p:spPr>
          <a:xfrm>
            <a:off x="5788744" y="1790398"/>
            <a:ext cx="4953429" cy="3810330"/>
          </a:xfrm>
          <a:prstGeom prst="rect">
            <a:avLst/>
          </a:prstGeom>
        </p:spPr>
      </p:pic>
    </p:spTree>
    <p:extLst>
      <p:ext uri="{BB962C8B-B14F-4D97-AF65-F5344CB8AC3E}">
        <p14:creationId xmlns:p14="http://schemas.microsoft.com/office/powerpoint/2010/main" val="27223392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8A7A063-F78A-43D9-9466-DD0CC4633248}"/>
              </a:ext>
            </a:extLst>
          </p:cNvPr>
          <p:cNvPicPr>
            <a:picLocks noChangeAspect="1"/>
          </p:cNvPicPr>
          <p:nvPr/>
        </p:nvPicPr>
        <p:blipFill>
          <a:blip r:embed="rId2"/>
          <a:stretch>
            <a:fillRect/>
          </a:stretch>
        </p:blipFill>
        <p:spPr>
          <a:xfrm>
            <a:off x="2468565" y="1222819"/>
            <a:ext cx="7254869" cy="4412362"/>
          </a:xfrm>
          <a:prstGeom prst="rect">
            <a:avLst/>
          </a:prstGeom>
        </p:spPr>
      </p:pic>
    </p:spTree>
    <p:extLst>
      <p:ext uri="{BB962C8B-B14F-4D97-AF65-F5344CB8AC3E}">
        <p14:creationId xmlns:p14="http://schemas.microsoft.com/office/powerpoint/2010/main" val="3251150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Image result for wusb stony brook">
            <a:extLst>
              <a:ext uri="{FF2B5EF4-FFF2-40B4-BE49-F238E27FC236}">
                <a16:creationId xmlns:a16="http://schemas.microsoft.com/office/drawing/2014/main" id="{12216E7F-F4BA-48AC-AD5E-8B9D6CE878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501" b="31249"/>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71908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C0C7F4-BF89-4D14-A00A-663EEFEEEDAA}"/>
              </a:ext>
            </a:extLst>
          </p:cNvPr>
          <p:cNvSpPr>
            <a:spLocks noGrp="1"/>
          </p:cNvSpPr>
          <p:nvPr>
            <p:ph type="title"/>
          </p:nvPr>
        </p:nvSpPr>
        <p:spPr/>
        <p:txBody>
          <a:bodyPr>
            <a:normAutofit/>
          </a:bodyPr>
          <a:lstStyle/>
          <a:p>
            <a:r>
              <a:rPr lang="en-US" dirty="0"/>
              <a:t>Measuring Fan Behavior – what should matter to music programmers and fans?  </a:t>
            </a:r>
          </a:p>
        </p:txBody>
      </p:sp>
      <p:sp>
        <p:nvSpPr>
          <p:cNvPr id="5" name="Text Placeholder 4">
            <a:extLst>
              <a:ext uri="{FF2B5EF4-FFF2-40B4-BE49-F238E27FC236}">
                <a16:creationId xmlns:a16="http://schemas.microsoft.com/office/drawing/2014/main" id="{CC676E04-3059-4552-99EB-D721F0281173}"/>
              </a:ext>
            </a:extLst>
          </p:cNvPr>
          <p:cNvSpPr>
            <a:spLocks noGrp="1"/>
          </p:cNvSpPr>
          <p:nvPr>
            <p:ph type="body" idx="1"/>
          </p:nvPr>
        </p:nvSpPr>
        <p:spPr/>
        <p:txBody>
          <a:bodyPr/>
          <a:lstStyle/>
          <a:p>
            <a:r>
              <a:rPr lang="en-US" dirty="0"/>
              <a:t>Traditional Music Metrics – Top Down programming</a:t>
            </a:r>
          </a:p>
        </p:txBody>
      </p:sp>
      <p:sp>
        <p:nvSpPr>
          <p:cNvPr id="6" name="Content Placeholder 5">
            <a:extLst>
              <a:ext uri="{FF2B5EF4-FFF2-40B4-BE49-F238E27FC236}">
                <a16:creationId xmlns:a16="http://schemas.microsoft.com/office/drawing/2014/main" id="{791AE1C0-D8E2-4A39-BE1C-1A6232C328AA}"/>
              </a:ext>
            </a:extLst>
          </p:cNvPr>
          <p:cNvSpPr>
            <a:spLocks noGrp="1"/>
          </p:cNvSpPr>
          <p:nvPr>
            <p:ph sz="half" idx="2"/>
          </p:nvPr>
        </p:nvSpPr>
        <p:spPr/>
        <p:txBody>
          <a:bodyPr>
            <a:normAutofit fontScale="92500"/>
          </a:bodyPr>
          <a:lstStyle/>
          <a:p>
            <a:r>
              <a:rPr lang="en-US" dirty="0"/>
              <a:t>Same ideas</a:t>
            </a:r>
          </a:p>
          <a:p>
            <a:r>
              <a:rPr lang="en-US" dirty="0"/>
              <a:t>Instead of by gut, ratings, sales and concert tickets</a:t>
            </a:r>
          </a:p>
          <a:p>
            <a:r>
              <a:rPr lang="en-US" dirty="0"/>
              <a:t>Time Spent Listening</a:t>
            </a:r>
          </a:p>
          <a:p>
            <a:r>
              <a:rPr lang="en-US" dirty="0"/>
              <a:t>Peak Musical Awareness</a:t>
            </a:r>
          </a:p>
          <a:p>
            <a:r>
              <a:rPr lang="en-US" dirty="0"/>
              <a:t>“Self Professed Experts in Recorded Music” (Bradley)</a:t>
            </a:r>
          </a:p>
        </p:txBody>
      </p:sp>
      <p:sp>
        <p:nvSpPr>
          <p:cNvPr id="7" name="Text Placeholder 6">
            <a:extLst>
              <a:ext uri="{FF2B5EF4-FFF2-40B4-BE49-F238E27FC236}">
                <a16:creationId xmlns:a16="http://schemas.microsoft.com/office/drawing/2014/main" id="{41BB0513-8CB1-46EE-8514-6BEEABB001CB}"/>
              </a:ext>
            </a:extLst>
          </p:cNvPr>
          <p:cNvSpPr>
            <a:spLocks noGrp="1"/>
          </p:cNvSpPr>
          <p:nvPr>
            <p:ph type="body" sz="quarter" idx="3"/>
          </p:nvPr>
        </p:nvSpPr>
        <p:spPr/>
        <p:txBody>
          <a:bodyPr/>
          <a:lstStyle/>
          <a:p>
            <a:r>
              <a:rPr lang="en-US" dirty="0"/>
              <a:t>Streaming Music Metrics – On Demand and top down programming</a:t>
            </a:r>
          </a:p>
        </p:txBody>
      </p:sp>
      <p:sp>
        <p:nvSpPr>
          <p:cNvPr id="8" name="Content Placeholder 7">
            <a:extLst>
              <a:ext uri="{FF2B5EF4-FFF2-40B4-BE49-F238E27FC236}">
                <a16:creationId xmlns:a16="http://schemas.microsoft.com/office/drawing/2014/main" id="{BFE133DB-ABDD-48BA-B415-EAEDD7F74892}"/>
              </a:ext>
            </a:extLst>
          </p:cNvPr>
          <p:cNvSpPr>
            <a:spLocks noGrp="1"/>
          </p:cNvSpPr>
          <p:nvPr>
            <p:ph sz="quarter" idx="4"/>
          </p:nvPr>
        </p:nvSpPr>
        <p:spPr/>
        <p:txBody>
          <a:bodyPr>
            <a:normAutofit fontScale="92500"/>
          </a:bodyPr>
          <a:lstStyle/>
          <a:p>
            <a:r>
              <a:rPr lang="en-US" dirty="0"/>
              <a:t>Done with apps and math</a:t>
            </a:r>
          </a:p>
          <a:p>
            <a:r>
              <a:rPr lang="en-US" dirty="0"/>
              <a:t>People program and massage playlists themselves by click with skips, saves, repeats even if they never make a playlist.  </a:t>
            </a:r>
          </a:p>
          <a:p>
            <a:r>
              <a:rPr lang="en-US" dirty="0"/>
              <a:t>Still lots of gut, but a lot more data to use.  </a:t>
            </a:r>
          </a:p>
          <a:p>
            <a:r>
              <a:rPr lang="en-US" dirty="0"/>
              <a:t>When you pitch a song at Spotify, they want to know about Radio! </a:t>
            </a:r>
          </a:p>
        </p:txBody>
      </p:sp>
    </p:spTree>
    <p:extLst>
      <p:ext uri="{BB962C8B-B14F-4D97-AF65-F5344CB8AC3E}">
        <p14:creationId xmlns:p14="http://schemas.microsoft.com/office/powerpoint/2010/main" val="3158353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94858-588A-49C2-8501-4A88356F3976}"/>
              </a:ext>
            </a:extLst>
          </p:cNvPr>
          <p:cNvSpPr>
            <a:spLocks noGrp="1"/>
          </p:cNvSpPr>
          <p:nvPr>
            <p:ph type="title"/>
          </p:nvPr>
        </p:nvSpPr>
        <p:spPr/>
        <p:txBody>
          <a:bodyPr>
            <a:normAutofit/>
          </a:bodyPr>
          <a:lstStyle/>
          <a:p>
            <a:r>
              <a:rPr lang="en-US" dirty="0"/>
              <a:t>How Radio Stations and Streaming Services Compete with each other </a:t>
            </a:r>
          </a:p>
        </p:txBody>
      </p:sp>
      <p:sp>
        <p:nvSpPr>
          <p:cNvPr id="3" name="Content Placeholder 2">
            <a:extLst>
              <a:ext uri="{FF2B5EF4-FFF2-40B4-BE49-F238E27FC236}">
                <a16:creationId xmlns:a16="http://schemas.microsoft.com/office/drawing/2014/main" id="{AD438AA8-59DD-4D4A-9B2B-E8B6715E2C31}"/>
              </a:ext>
            </a:extLst>
          </p:cNvPr>
          <p:cNvSpPr>
            <a:spLocks noGrp="1"/>
          </p:cNvSpPr>
          <p:nvPr>
            <p:ph idx="1"/>
          </p:nvPr>
        </p:nvSpPr>
        <p:spPr/>
        <p:txBody>
          <a:bodyPr>
            <a:normAutofit fontScale="92500"/>
          </a:bodyPr>
          <a:lstStyle/>
          <a:p>
            <a:r>
              <a:rPr lang="en-US" dirty="0"/>
              <a:t>Recommendation – what is the missing data point, how can we best fill in that slot to “delight and surprise” like Whole Foods.  </a:t>
            </a:r>
          </a:p>
          <a:p>
            <a:r>
              <a:rPr lang="en-US" dirty="0"/>
              <a:t>Price </a:t>
            </a:r>
          </a:p>
          <a:p>
            <a:r>
              <a:rPr lang="en-US" dirty="0"/>
              <a:t>Interface of the product</a:t>
            </a:r>
          </a:p>
          <a:p>
            <a:r>
              <a:rPr lang="en-US" dirty="0"/>
              <a:t>Sound Quality</a:t>
            </a:r>
          </a:p>
          <a:p>
            <a:r>
              <a:rPr lang="en-US" dirty="0"/>
              <a:t>Relationship with other apps/interfaces</a:t>
            </a:r>
          </a:p>
          <a:p>
            <a:r>
              <a:rPr lang="en-US" dirty="0"/>
              <a:t>Annotation and information around the data/songs themselves</a:t>
            </a:r>
          </a:p>
          <a:p>
            <a:endParaRPr lang="en-US" dirty="0"/>
          </a:p>
          <a:p>
            <a:r>
              <a:rPr lang="en-US" dirty="0"/>
              <a:t>What are some of the features people in the class think are differentiating?  </a:t>
            </a:r>
          </a:p>
        </p:txBody>
      </p:sp>
    </p:spTree>
    <p:extLst>
      <p:ext uri="{BB962C8B-B14F-4D97-AF65-F5344CB8AC3E}">
        <p14:creationId xmlns:p14="http://schemas.microsoft.com/office/powerpoint/2010/main" val="35556617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CD558-6CCE-4734-AABF-5E74BCD06E7E}"/>
              </a:ext>
            </a:extLst>
          </p:cNvPr>
          <p:cNvSpPr>
            <a:spLocks noGrp="1"/>
          </p:cNvSpPr>
          <p:nvPr>
            <p:ph type="title"/>
          </p:nvPr>
        </p:nvSpPr>
        <p:spPr>
          <a:xfrm>
            <a:off x="838200" y="365125"/>
            <a:ext cx="10515600" cy="5422064"/>
          </a:xfrm>
        </p:spPr>
        <p:txBody>
          <a:bodyPr>
            <a:normAutofit/>
          </a:bodyPr>
          <a:lstStyle/>
          <a:p>
            <a:r>
              <a:rPr lang="en-US" dirty="0"/>
              <a:t>Music Consumption Footprint by Age, Location, Gender – more and more granular subsets/conditions to target certain audiences and behaviors (only listens on weekends, selling products or tickets, exposing advertising as their job is to sell ads)</a:t>
            </a:r>
            <a:br>
              <a:rPr lang="en-US" dirty="0"/>
            </a:br>
            <a:endParaRPr lang="en-US" dirty="0"/>
          </a:p>
        </p:txBody>
      </p:sp>
    </p:spTree>
    <p:extLst>
      <p:ext uri="{BB962C8B-B14F-4D97-AF65-F5344CB8AC3E}">
        <p14:creationId xmlns:p14="http://schemas.microsoft.com/office/powerpoint/2010/main" val="5224089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edward lee plotcon slid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4925" y="1342102"/>
            <a:ext cx="7710595" cy="482214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168800" y="587056"/>
            <a:ext cx="9647589" cy="646331"/>
          </a:xfrm>
          <a:prstGeom prst="rect">
            <a:avLst/>
          </a:prstGeom>
          <a:noFill/>
        </p:spPr>
        <p:txBody>
          <a:bodyPr wrap="square" rtlCol="0">
            <a:spAutoFit/>
          </a:bodyPr>
          <a:lstStyle/>
          <a:p>
            <a:r>
              <a:rPr lang="en-US" sz="3600" dirty="0">
                <a:latin typeface="Arial" panose="020B0604020202020204" pitchFamily="34" charset="0"/>
                <a:cs typeface="Arial" panose="020B0604020202020204" pitchFamily="34" charset="0"/>
              </a:rPr>
              <a:t>Spotify Usage Visualization (Edward Lee)</a:t>
            </a:r>
          </a:p>
        </p:txBody>
      </p:sp>
      <p:pic>
        <p:nvPicPr>
          <p:cNvPr id="4" name="Picture 3"/>
          <p:cNvPicPr>
            <a:picLocks noChangeAspect="1"/>
          </p:cNvPicPr>
          <p:nvPr/>
        </p:nvPicPr>
        <p:blipFill>
          <a:blip r:embed="rId4"/>
          <a:stretch>
            <a:fillRect/>
          </a:stretch>
        </p:blipFill>
        <p:spPr>
          <a:xfrm>
            <a:off x="346587" y="498864"/>
            <a:ext cx="626807" cy="843238"/>
          </a:xfrm>
          <a:prstGeom prst="rect">
            <a:avLst/>
          </a:prstGeom>
        </p:spPr>
      </p:pic>
    </p:spTree>
    <p:extLst>
      <p:ext uri="{BB962C8B-B14F-4D97-AF65-F5344CB8AC3E}">
        <p14:creationId xmlns:p14="http://schemas.microsoft.com/office/powerpoint/2010/main" val="2701310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107659" y="577516"/>
            <a:ext cx="7436327" cy="5969711"/>
          </a:xfrm>
          <a:prstGeom prst="rect">
            <a:avLst/>
          </a:prstGeom>
        </p:spPr>
      </p:pic>
      <p:sp>
        <p:nvSpPr>
          <p:cNvPr id="2" name="Rectangle 1">
            <a:extLst>
              <a:ext uri="{FF2B5EF4-FFF2-40B4-BE49-F238E27FC236}">
                <a16:creationId xmlns:a16="http://schemas.microsoft.com/office/drawing/2014/main" id="{2D0D6F3B-75AA-4AA0-8252-B4109C1D08CE}"/>
              </a:ext>
            </a:extLst>
          </p:cNvPr>
          <p:cNvSpPr/>
          <p:nvPr/>
        </p:nvSpPr>
        <p:spPr>
          <a:xfrm>
            <a:off x="1884947" y="120315"/>
            <a:ext cx="61722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4433208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368FA-0056-4CD7-A762-96E6E906D784}"/>
              </a:ext>
            </a:extLst>
          </p:cNvPr>
          <p:cNvSpPr>
            <a:spLocks noGrp="1"/>
          </p:cNvSpPr>
          <p:nvPr>
            <p:ph type="title"/>
          </p:nvPr>
        </p:nvSpPr>
        <p:spPr/>
        <p:txBody>
          <a:bodyPr/>
          <a:lstStyle/>
          <a:p>
            <a:r>
              <a:rPr lang="en-US" dirty="0"/>
              <a:t>Finally some R!  </a:t>
            </a:r>
          </a:p>
        </p:txBody>
      </p:sp>
      <p:sp>
        <p:nvSpPr>
          <p:cNvPr id="3" name="Content Placeholder 2">
            <a:extLst>
              <a:ext uri="{FF2B5EF4-FFF2-40B4-BE49-F238E27FC236}">
                <a16:creationId xmlns:a16="http://schemas.microsoft.com/office/drawing/2014/main" id="{73E48DB8-916F-47D2-B066-680E950CA537}"/>
              </a:ext>
            </a:extLst>
          </p:cNvPr>
          <p:cNvSpPr>
            <a:spLocks noGrp="1"/>
          </p:cNvSpPr>
          <p:nvPr>
            <p:ph idx="1"/>
          </p:nvPr>
        </p:nvSpPr>
        <p:spPr/>
        <p:txBody>
          <a:bodyPr>
            <a:normAutofit fontScale="77500" lnSpcReduction="20000"/>
          </a:bodyPr>
          <a:lstStyle/>
          <a:p>
            <a:r>
              <a:rPr lang="en-US" dirty="0"/>
              <a:t>R is open source and will be your friend in between jobs if you don’t have access to tableau, </a:t>
            </a:r>
            <a:r>
              <a:rPr lang="en-US" dirty="0" err="1"/>
              <a:t>microstrategy</a:t>
            </a:r>
            <a:r>
              <a:rPr lang="en-US" dirty="0"/>
              <a:t>, </a:t>
            </a:r>
            <a:r>
              <a:rPr lang="en-US" dirty="0" err="1"/>
              <a:t>aws</a:t>
            </a:r>
            <a:r>
              <a:rPr lang="en-US" dirty="0"/>
              <a:t> or a big database.  And you can make your own data too.  </a:t>
            </a:r>
          </a:p>
          <a:p>
            <a:r>
              <a:rPr lang="en-US" dirty="0"/>
              <a:t>Andy Stevens’ histogram of shows</a:t>
            </a:r>
          </a:p>
          <a:p>
            <a:r>
              <a:rPr lang="en-US" dirty="0"/>
              <a:t>John’s histogram of vinyl</a:t>
            </a:r>
          </a:p>
          <a:p>
            <a:r>
              <a:rPr lang="en-US" dirty="0"/>
              <a:t>Small multiples of Spotify streams by listening mode and radio market</a:t>
            </a:r>
          </a:p>
          <a:p>
            <a:r>
              <a:rPr lang="en-US" dirty="0"/>
              <a:t>R to showing </a:t>
            </a:r>
            <a:r>
              <a:rPr lang="en-US" dirty="0" err="1"/>
              <a:t>dropoff</a:t>
            </a:r>
            <a:r>
              <a:rPr lang="en-US" dirty="0"/>
              <a:t> of radio spins after radio concert</a:t>
            </a:r>
          </a:p>
          <a:p>
            <a:r>
              <a:rPr lang="en-US" dirty="0"/>
              <a:t>Paid subscribers by Streaming Service</a:t>
            </a:r>
          </a:p>
          <a:p>
            <a:r>
              <a:rPr lang="en-US" dirty="0"/>
              <a:t>TB Black Friday Sales; File cleanup for massive data sets very quickly</a:t>
            </a:r>
          </a:p>
          <a:p>
            <a:r>
              <a:rPr lang="en-US" dirty="0"/>
              <a:t>Shiny, Markdown and other means of sharing R Reports could be show if I get to that chapter.  </a:t>
            </a:r>
          </a:p>
          <a:p>
            <a:endParaRPr lang="en-US" dirty="0"/>
          </a:p>
          <a:p>
            <a:r>
              <a:rPr lang="en-US" dirty="0"/>
              <a:t>How would students solve the problem of analyzing developing streams from a dot (one day) to a line (two days) to a trajectory?  </a:t>
            </a:r>
          </a:p>
        </p:txBody>
      </p:sp>
    </p:spTree>
    <p:extLst>
      <p:ext uri="{BB962C8B-B14F-4D97-AF65-F5344CB8AC3E}">
        <p14:creationId xmlns:p14="http://schemas.microsoft.com/office/powerpoint/2010/main" val="2237065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Image result for tower records">
            <a:extLst>
              <a:ext uri="{FF2B5EF4-FFF2-40B4-BE49-F238E27FC236}">
                <a16:creationId xmlns:a16="http://schemas.microsoft.com/office/drawing/2014/main" id="{B64D999D-3F60-4592-A194-5392E1CF9DF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878" b="10167"/>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494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55FEFD-E505-45D0-A6A1-F6FAD6793FC2}"/>
              </a:ext>
            </a:extLst>
          </p:cNvPr>
          <p:cNvPicPr>
            <a:picLocks noChangeAspect="1"/>
          </p:cNvPicPr>
          <p:nvPr/>
        </p:nvPicPr>
        <p:blipFill>
          <a:blip r:embed="rId2"/>
          <a:stretch>
            <a:fillRect/>
          </a:stretch>
        </p:blipFill>
        <p:spPr>
          <a:xfrm>
            <a:off x="1767017" y="308451"/>
            <a:ext cx="8748584" cy="6177115"/>
          </a:xfrm>
          <a:prstGeom prst="rect">
            <a:avLst/>
          </a:prstGeom>
        </p:spPr>
      </p:pic>
    </p:spTree>
    <p:extLst>
      <p:ext uri="{BB962C8B-B14F-4D97-AF65-F5344CB8AC3E}">
        <p14:creationId xmlns:p14="http://schemas.microsoft.com/office/powerpoint/2010/main" val="2829687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wabc top 40 playlist 70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3711" y="1481950"/>
            <a:ext cx="7224578" cy="489733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stretch>
            <a:fillRect/>
          </a:stretch>
        </p:blipFill>
        <p:spPr>
          <a:xfrm>
            <a:off x="346587" y="498864"/>
            <a:ext cx="626807" cy="843238"/>
          </a:xfrm>
          <a:prstGeom prst="rect">
            <a:avLst/>
          </a:prstGeom>
        </p:spPr>
      </p:pic>
      <p:sp>
        <p:nvSpPr>
          <p:cNvPr id="4" name="TextBox 3"/>
          <p:cNvSpPr txBox="1"/>
          <p:nvPr/>
        </p:nvSpPr>
        <p:spPr>
          <a:xfrm>
            <a:off x="1173508" y="597317"/>
            <a:ext cx="11018492" cy="646331"/>
          </a:xfrm>
          <a:prstGeom prst="rect">
            <a:avLst/>
          </a:prstGeom>
          <a:noFill/>
        </p:spPr>
        <p:txBody>
          <a:bodyPr wrap="square" rtlCol="0">
            <a:spAutoFit/>
          </a:bodyPr>
          <a:lstStyle/>
          <a:p>
            <a:r>
              <a:rPr lang="en-US" sz="3600" dirty="0">
                <a:latin typeface="Arial Black" panose="020B0A04020102020204" pitchFamily="34" charset="0"/>
              </a:rPr>
              <a:t>Lists of Songs – our guide as early fans</a:t>
            </a:r>
          </a:p>
        </p:txBody>
      </p:sp>
    </p:spTree>
    <p:extLst>
      <p:ext uri="{BB962C8B-B14F-4D97-AF65-F5344CB8AC3E}">
        <p14:creationId xmlns:p14="http://schemas.microsoft.com/office/powerpoint/2010/main" val="2032193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10;&#10;Description generated with very high confiden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9012" y="1446903"/>
            <a:ext cx="6723529" cy="5042647"/>
          </a:xfrm>
          <a:prstGeom prst="rect">
            <a:avLst/>
          </a:prstGeom>
        </p:spPr>
      </p:pic>
      <p:pic>
        <p:nvPicPr>
          <p:cNvPr id="5" name="Picture 4"/>
          <p:cNvPicPr>
            <a:picLocks noChangeAspect="1"/>
          </p:cNvPicPr>
          <p:nvPr/>
        </p:nvPicPr>
        <p:blipFill>
          <a:blip r:embed="rId4"/>
          <a:stretch>
            <a:fillRect/>
          </a:stretch>
        </p:blipFill>
        <p:spPr>
          <a:xfrm>
            <a:off x="346587" y="498864"/>
            <a:ext cx="626807" cy="843238"/>
          </a:xfrm>
          <a:prstGeom prst="rect">
            <a:avLst/>
          </a:prstGeom>
        </p:spPr>
      </p:pic>
      <p:pic>
        <p:nvPicPr>
          <p:cNvPr id="6" name="Picture 5"/>
          <p:cNvPicPr>
            <a:picLocks noChangeAspect="1"/>
          </p:cNvPicPr>
          <p:nvPr/>
        </p:nvPicPr>
        <p:blipFill>
          <a:blip r:embed="rId4"/>
          <a:stretch>
            <a:fillRect/>
          </a:stretch>
        </p:blipFill>
        <p:spPr>
          <a:xfrm>
            <a:off x="346587" y="498864"/>
            <a:ext cx="626807" cy="843238"/>
          </a:xfrm>
          <a:prstGeom prst="rect">
            <a:avLst/>
          </a:prstGeom>
        </p:spPr>
      </p:pic>
      <p:sp>
        <p:nvSpPr>
          <p:cNvPr id="7" name="TextBox 6"/>
          <p:cNvSpPr txBox="1"/>
          <p:nvPr/>
        </p:nvSpPr>
        <p:spPr>
          <a:xfrm>
            <a:off x="1173508" y="597317"/>
            <a:ext cx="8974539" cy="646331"/>
          </a:xfrm>
          <a:prstGeom prst="rect">
            <a:avLst/>
          </a:prstGeom>
          <a:noFill/>
        </p:spPr>
        <p:txBody>
          <a:bodyPr wrap="square" rtlCol="0">
            <a:spAutoFit/>
          </a:bodyPr>
          <a:lstStyle/>
          <a:p>
            <a:r>
              <a:rPr lang="en-US" sz="3600" dirty="0">
                <a:latin typeface="Arial Black" panose="020B0A04020102020204" pitchFamily="34" charset="0"/>
              </a:rPr>
              <a:t>Our Own Lists of Songs</a:t>
            </a:r>
          </a:p>
        </p:txBody>
      </p:sp>
    </p:spTree>
    <p:extLst>
      <p:ext uri="{BB962C8B-B14F-4D97-AF65-F5344CB8AC3E}">
        <p14:creationId xmlns:p14="http://schemas.microsoft.com/office/powerpoint/2010/main" val="349682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01464" y="597317"/>
            <a:ext cx="10157880" cy="646331"/>
          </a:xfrm>
          <a:prstGeom prst="rect">
            <a:avLst/>
          </a:prstGeom>
          <a:noFill/>
        </p:spPr>
        <p:txBody>
          <a:bodyPr wrap="square" rtlCol="0">
            <a:spAutoFit/>
          </a:bodyPr>
          <a:lstStyle/>
          <a:p>
            <a:r>
              <a:rPr lang="en-US" sz="3600" dirty="0">
                <a:latin typeface="Arial Black" panose="020B0A04020102020204" pitchFamily="34" charset="0"/>
              </a:rPr>
              <a:t>Compiling a Station Playlist</a:t>
            </a:r>
          </a:p>
        </p:txBody>
      </p:sp>
      <p:pic>
        <p:nvPicPr>
          <p:cNvPr id="3" name="Picture 2"/>
          <p:cNvPicPr>
            <a:picLocks noChangeAspect="1"/>
          </p:cNvPicPr>
          <p:nvPr/>
        </p:nvPicPr>
        <p:blipFill>
          <a:blip r:embed="rId3"/>
          <a:stretch>
            <a:fillRect/>
          </a:stretch>
        </p:blipFill>
        <p:spPr>
          <a:xfrm>
            <a:off x="346587" y="498864"/>
            <a:ext cx="626807" cy="843238"/>
          </a:xfrm>
          <a:prstGeom prst="rect">
            <a:avLst/>
          </a:prstGeom>
        </p:spPr>
      </p:pic>
      <p:pic>
        <p:nvPicPr>
          <p:cNvPr id="3074" name="Picture 2" descr="Image result for college radio playlis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15362" y="1624636"/>
            <a:ext cx="3265767" cy="43342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5"/>
          <a:stretch>
            <a:fillRect/>
          </a:stretch>
        </p:blipFill>
        <p:spPr>
          <a:xfrm>
            <a:off x="1729320" y="1615807"/>
            <a:ext cx="3248944" cy="4198848"/>
          </a:xfrm>
          <a:prstGeom prst="rect">
            <a:avLst/>
          </a:prstGeom>
        </p:spPr>
      </p:pic>
      <p:sp>
        <p:nvSpPr>
          <p:cNvPr id="5" name="Arrow: Right 4"/>
          <p:cNvSpPr/>
          <p:nvPr/>
        </p:nvSpPr>
        <p:spPr>
          <a:xfrm>
            <a:off x="5557609" y="3093746"/>
            <a:ext cx="978408" cy="484632"/>
          </a:xfrm>
          <a:prstGeom prst="rightArrow">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057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10;&#10;Description generated with very high confidenc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7719" y="1888210"/>
            <a:ext cx="3420412" cy="3513484"/>
          </a:xfrm>
          <a:prstGeom prst="rect">
            <a:avLst/>
          </a:prstGeom>
        </p:spPr>
      </p:pic>
      <p:sp>
        <p:nvSpPr>
          <p:cNvPr id="5" name="TextBox 4"/>
          <p:cNvSpPr txBox="1"/>
          <p:nvPr/>
        </p:nvSpPr>
        <p:spPr>
          <a:xfrm>
            <a:off x="1201464" y="597317"/>
            <a:ext cx="10157880" cy="646331"/>
          </a:xfrm>
          <a:prstGeom prst="rect">
            <a:avLst/>
          </a:prstGeom>
          <a:noFill/>
        </p:spPr>
        <p:txBody>
          <a:bodyPr wrap="square" rtlCol="0">
            <a:spAutoFit/>
          </a:bodyPr>
          <a:lstStyle/>
          <a:p>
            <a:r>
              <a:rPr lang="en-US" sz="3600" dirty="0">
                <a:latin typeface="Arial Black" panose="020B0A04020102020204" pitchFamily="34" charset="0"/>
              </a:rPr>
              <a:t>A Big List made up of Lists of Lists</a:t>
            </a:r>
          </a:p>
        </p:txBody>
      </p:sp>
      <p:pic>
        <p:nvPicPr>
          <p:cNvPr id="6" name="Picture 5"/>
          <p:cNvPicPr>
            <a:picLocks noChangeAspect="1"/>
          </p:cNvPicPr>
          <p:nvPr/>
        </p:nvPicPr>
        <p:blipFill>
          <a:blip r:embed="rId4"/>
          <a:stretch>
            <a:fillRect/>
          </a:stretch>
        </p:blipFill>
        <p:spPr>
          <a:xfrm>
            <a:off x="346587" y="498864"/>
            <a:ext cx="626807" cy="843238"/>
          </a:xfrm>
          <a:prstGeom prst="rect">
            <a:avLst/>
          </a:prstGeom>
        </p:spPr>
      </p:pic>
      <p:pic>
        <p:nvPicPr>
          <p:cNvPr id="8" name="Picture 7" descr="A picture containing screenshot&#10;&#10;Description generated with very high confidenc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48943" y="1888569"/>
            <a:ext cx="4580017" cy="3513124"/>
          </a:xfrm>
          <a:prstGeom prst="rect">
            <a:avLst/>
          </a:prstGeom>
        </p:spPr>
      </p:pic>
      <p:sp>
        <p:nvSpPr>
          <p:cNvPr id="9" name="Arrow: Right 8"/>
          <p:cNvSpPr/>
          <p:nvPr/>
        </p:nvSpPr>
        <p:spPr>
          <a:xfrm>
            <a:off x="5170516" y="3258589"/>
            <a:ext cx="1047404" cy="365760"/>
          </a:xfrm>
          <a:prstGeom prst="rightArrow">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9070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venn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8651" y="2359960"/>
            <a:ext cx="4507567" cy="291012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205318" y="597317"/>
            <a:ext cx="9458633" cy="646331"/>
          </a:xfrm>
          <a:prstGeom prst="rect">
            <a:avLst/>
          </a:prstGeom>
          <a:noFill/>
        </p:spPr>
        <p:txBody>
          <a:bodyPr wrap="square" rtlCol="0">
            <a:spAutoFit/>
          </a:bodyPr>
          <a:lstStyle/>
          <a:p>
            <a:r>
              <a:rPr lang="en-US" sz="3600" dirty="0">
                <a:latin typeface="Arial Black" panose="020B0A04020102020204" pitchFamily="34" charset="0"/>
              </a:rPr>
              <a:t>Comparing Lists of Lists</a:t>
            </a:r>
          </a:p>
        </p:txBody>
      </p:sp>
      <p:pic>
        <p:nvPicPr>
          <p:cNvPr id="3" name="Picture 2"/>
          <p:cNvPicPr>
            <a:picLocks noChangeAspect="1"/>
          </p:cNvPicPr>
          <p:nvPr/>
        </p:nvPicPr>
        <p:blipFill>
          <a:blip r:embed="rId4"/>
          <a:stretch>
            <a:fillRect/>
          </a:stretch>
        </p:blipFill>
        <p:spPr>
          <a:xfrm>
            <a:off x="346587" y="498864"/>
            <a:ext cx="626807" cy="843238"/>
          </a:xfrm>
          <a:prstGeom prst="rect">
            <a:avLst/>
          </a:prstGeom>
        </p:spPr>
      </p:pic>
      <p:sp>
        <p:nvSpPr>
          <p:cNvPr id="8" name="Arrow: Right 7"/>
          <p:cNvSpPr/>
          <p:nvPr/>
        </p:nvSpPr>
        <p:spPr>
          <a:xfrm>
            <a:off x="5825712" y="3599869"/>
            <a:ext cx="645459" cy="430306"/>
          </a:xfrm>
          <a:prstGeom prst="rightArrow">
            <a:avLst/>
          </a:prstGeom>
          <a:solidFill>
            <a:schemeClr val="bg1">
              <a:lumMod val="5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icture containing text, battery, receipt&#10;&#10;Description generated with high confidenc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3381" y="1897536"/>
            <a:ext cx="4736421" cy="3834973"/>
          </a:xfrm>
          <a:prstGeom prst="rect">
            <a:avLst/>
          </a:prstGeom>
        </p:spPr>
      </p:pic>
      <p:sp>
        <p:nvSpPr>
          <p:cNvPr id="10" name="TextBox 9"/>
          <p:cNvSpPr txBox="1"/>
          <p:nvPr/>
        </p:nvSpPr>
        <p:spPr>
          <a:xfrm>
            <a:off x="10061526" y="3660843"/>
            <a:ext cx="925157" cy="369332"/>
          </a:xfrm>
          <a:prstGeom prst="rect">
            <a:avLst/>
          </a:prstGeom>
          <a:noFill/>
        </p:spPr>
        <p:txBody>
          <a:bodyPr wrap="square" rtlCol="0">
            <a:spAutoFit/>
          </a:bodyPr>
          <a:lstStyle/>
          <a:p>
            <a:r>
              <a:rPr lang="en-US" dirty="0"/>
              <a:t>WUSB</a:t>
            </a:r>
          </a:p>
        </p:txBody>
      </p:sp>
      <p:sp>
        <p:nvSpPr>
          <p:cNvPr id="11" name="TextBox 10"/>
          <p:cNvSpPr txBox="1"/>
          <p:nvPr/>
        </p:nvSpPr>
        <p:spPr>
          <a:xfrm>
            <a:off x="7318934" y="4000376"/>
            <a:ext cx="925157" cy="369332"/>
          </a:xfrm>
          <a:prstGeom prst="rect">
            <a:avLst/>
          </a:prstGeom>
          <a:noFill/>
        </p:spPr>
        <p:txBody>
          <a:bodyPr wrap="square" rtlCol="0">
            <a:spAutoFit/>
          </a:bodyPr>
          <a:lstStyle/>
          <a:p>
            <a:r>
              <a:rPr lang="en-US" dirty="0"/>
              <a:t>WXCI</a:t>
            </a:r>
          </a:p>
        </p:txBody>
      </p:sp>
      <p:sp>
        <p:nvSpPr>
          <p:cNvPr id="12" name="TextBox 11"/>
          <p:cNvSpPr txBox="1"/>
          <p:nvPr/>
        </p:nvSpPr>
        <p:spPr>
          <a:xfrm>
            <a:off x="7288376" y="3414595"/>
            <a:ext cx="925157" cy="369332"/>
          </a:xfrm>
          <a:prstGeom prst="rect">
            <a:avLst/>
          </a:prstGeom>
          <a:noFill/>
        </p:spPr>
        <p:txBody>
          <a:bodyPr wrap="square" rtlCol="0">
            <a:spAutoFit/>
          </a:bodyPr>
          <a:lstStyle/>
          <a:p>
            <a:r>
              <a:rPr lang="en-US" dirty="0"/>
              <a:t>WPBX</a:t>
            </a:r>
          </a:p>
        </p:txBody>
      </p:sp>
      <p:sp>
        <p:nvSpPr>
          <p:cNvPr id="13" name="TextBox 12"/>
          <p:cNvSpPr txBox="1"/>
          <p:nvPr/>
        </p:nvSpPr>
        <p:spPr>
          <a:xfrm>
            <a:off x="9678967" y="2823926"/>
            <a:ext cx="845137" cy="369332"/>
          </a:xfrm>
          <a:prstGeom prst="rect">
            <a:avLst/>
          </a:prstGeom>
          <a:noFill/>
        </p:spPr>
        <p:txBody>
          <a:bodyPr wrap="square" rtlCol="0">
            <a:spAutoFit/>
          </a:bodyPr>
          <a:lstStyle/>
          <a:p>
            <a:r>
              <a:rPr lang="en-US" dirty="0"/>
              <a:t>WPKN</a:t>
            </a:r>
          </a:p>
        </p:txBody>
      </p:sp>
      <p:sp>
        <p:nvSpPr>
          <p:cNvPr id="15" name="TextBox 14"/>
          <p:cNvSpPr txBox="1"/>
          <p:nvPr/>
        </p:nvSpPr>
        <p:spPr>
          <a:xfrm>
            <a:off x="7830075" y="4485940"/>
            <a:ext cx="878388" cy="369332"/>
          </a:xfrm>
          <a:prstGeom prst="rect">
            <a:avLst/>
          </a:prstGeom>
          <a:noFill/>
        </p:spPr>
        <p:txBody>
          <a:bodyPr wrap="square" rtlCol="0">
            <a:spAutoFit/>
          </a:bodyPr>
          <a:lstStyle/>
          <a:p>
            <a:r>
              <a:rPr lang="en-US" dirty="0"/>
              <a:t>WNYU</a:t>
            </a:r>
          </a:p>
        </p:txBody>
      </p:sp>
      <p:sp>
        <p:nvSpPr>
          <p:cNvPr id="16" name="TextBox 15"/>
          <p:cNvSpPr txBox="1"/>
          <p:nvPr/>
        </p:nvSpPr>
        <p:spPr>
          <a:xfrm>
            <a:off x="9807315" y="4348733"/>
            <a:ext cx="925157" cy="369332"/>
          </a:xfrm>
          <a:prstGeom prst="rect">
            <a:avLst/>
          </a:prstGeom>
          <a:noFill/>
        </p:spPr>
        <p:txBody>
          <a:bodyPr wrap="square" rtlCol="0">
            <a:spAutoFit/>
          </a:bodyPr>
          <a:lstStyle/>
          <a:p>
            <a:r>
              <a:rPr lang="en-US" dirty="0"/>
              <a:t>WXYC</a:t>
            </a:r>
          </a:p>
        </p:txBody>
      </p:sp>
      <p:sp>
        <p:nvSpPr>
          <p:cNvPr id="17" name="TextBox 16"/>
          <p:cNvSpPr txBox="1"/>
          <p:nvPr/>
        </p:nvSpPr>
        <p:spPr>
          <a:xfrm>
            <a:off x="8598751" y="3701797"/>
            <a:ext cx="925157" cy="369332"/>
          </a:xfrm>
          <a:prstGeom prst="rect">
            <a:avLst/>
          </a:prstGeom>
          <a:noFill/>
        </p:spPr>
        <p:txBody>
          <a:bodyPr wrap="square" rtlCol="0">
            <a:spAutoFit/>
          </a:bodyPr>
          <a:lstStyle/>
          <a:p>
            <a:r>
              <a:rPr lang="en-US" dirty="0"/>
              <a:t>WNUR</a:t>
            </a:r>
          </a:p>
        </p:txBody>
      </p:sp>
      <p:sp>
        <p:nvSpPr>
          <p:cNvPr id="18" name="TextBox 17"/>
          <p:cNvSpPr txBox="1"/>
          <p:nvPr/>
        </p:nvSpPr>
        <p:spPr>
          <a:xfrm>
            <a:off x="8670733" y="4024195"/>
            <a:ext cx="925157" cy="369332"/>
          </a:xfrm>
          <a:prstGeom prst="rect">
            <a:avLst/>
          </a:prstGeom>
          <a:noFill/>
        </p:spPr>
        <p:txBody>
          <a:bodyPr wrap="square" rtlCol="0">
            <a:spAutoFit/>
          </a:bodyPr>
          <a:lstStyle/>
          <a:p>
            <a:r>
              <a:rPr lang="en-US" dirty="0"/>
              <a:t>WMBR</a:t>
            </a:r>
          </a:p>
        </p:txBody>
      </p:sp>
    </p:spTree>
    <p:extLst>
      <p:ext uri="{BB962C8B-B14F-4D97-AF65-F5344CB8AC3E}">
        <p14:creationId xmlns:p14="http://schemas.microsoft.com/office/powerpoint/2010/main" val="14453906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TotalTime>
  <Words>1582</Words>
  <Application>Microsoft Office PowerPoint</Application>
  <PresentationFormat>Widescreen</PresentationFormat>
  <Paragraphs>114</Paragraphs>
  <Slides>25</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Arial Black</vt:lpstr>
      <vt:lpstr>Calibri</vt:lpstr>
      <vt:lpstr>Calibri Light</vt:lpstr>
      <vt:lpstr>Office Theme</vt:lpstr>
      <vt:lpstr>Agenda for Music Data talk at USC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Measuring Fan Behavior – what should matter to music programmers and fans?  </vt:lpstr>
      <vt:lpstr>How Radio Stations and Streaming Services Compete with each other </vt:lpstr>
      <vt:lpstr>Music Consumption Footprint by Age, Location, Gender – more and more granular subsets/conditions to target certain audiences and behaviors (only listens on weekends, selling products or tickets, exposing advertising as their job is to sell ads) </vt:lpstr>
      <vt:lpstr>PowerPoint Presentation</vt:lpstr>
      <vt:lpstr>PowerPoint Presentation</vt:lpstr>
      <vt:lpstr>Finally some 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Agenda for Music Data talk at USC </dc:title>
  <dc:creator>John Rosenfelder</dc:creator>
  <cp:lastModifiedBy>John Rosenfelder</cp:lastModifiedBy>
  <cp:revision>3</cp:revision>
  <dcterms:created xsi:type="dcterms:W3CDTF">2019-02-12T02:56:50Z</dcterms:created>
  <dcterms:modified xsi:type="dcterms:W3CDTF">2019-02-12T03:54:42Z</dcterms:modified>
</cp:coreProperties>
</file>